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43891200" cy="32918400"/>
  <p:notesSz cx="9296400" cy="7010400"/>
  <p:defaultTextStyle>
    <a:defPPr>
      <a:defRPr lang="en-US"/>
    </a:defPPr>
    <a:lvl1pPr algn="l" defTabSz="4387850" rtl="0" fontAlgn="base">
      <a:spcBef>
        <a:spcPct val="0"/>
      </a:spcBef>
      <a:spcAft>
        <a:spcPct val="0"/>
      </a:spcAft>
      <a:defRPr sz="8600" kern="1200">
        <a:solidFill>
          <a:schemeClr val="tx1"/>
        </a:solidFill>
        <a:latin typeface="Calibri" pitchFamily="34" charset="0"/>
        <a:ea typeface="MS PGothic" pitchFamily="34" charset="-128"/>
        <a:cs typeface="+mn-cs"/>
      </a:defRPr>
    </a:lvl1pPr>
    <a:lvl2pPr marL="2193925" indent="-1736725" algn="l" defTabSz="4387850" rtl="0" fontAlgn="base">
      <a:spcBef>
        <a:spcPct val="0"/>
      </a:spcBef>
      <a:spcAft>
        <a:spcPct val="0"/>
      </a:spcAft>
      <a:defRPr sz="8600" kern="1200">
        <a:solidFill>
          <a:schemeClr val="tx1"/>
        </a:solidFill>
        <a:latin typeface="Calibri" pitchFamily="34" charset="0"/>
        <a:ea typeface="MS PGothic" pitchFamily="34" charset="-128"/>
        <a:cs typeface="+mn-cs"/>
      </a:defRPr>
    </a:lvl2pPr>
    <a:lvl3pPr marL="4387850" indent="-3473450" algn="l" defTabSz="4387850" rtl="0" fontAlgn="base">
      <a:spcBef>
        <a:spcPct val="0"/>
      </a:spcBef>
      <a:spcAft>
        <a:spcPct val="0"/>
      </a:spcAft>
      <a:defRPr sz="8600" kern="1200">
        <a:solidFill>
          <a:schemeClr val="tx1"/>
        </a:solidFill>
        <a:latin typeface="Calibri" pitchFamily="34" charset="0"/>
        <a:ea typeface="MS PGothic" pitchFamily="34" charset="-128"/>
        <a:cs typeface="+mn-cs"/>
      </a:defRPr>
    </a:lvl3pPr>
    <a:lvl4pPr marL="6583363" indent="-5211763" algn="l" defTabSz="4387850" rtl="0" fontAlgn="base">
      <a:spcBef>
        <a:spcPct val="0"/>
      </a:spcBef>
      <a:spcAft>
        <a:spcPct val="0"/>
      </a:spcAft>
      <a:defRPr sz="8600" kern="1200">
        <a:solidFill>
          <a:schemeClr val="tx1"/>
        </a:solidFill>
        <a:latin typeface="Calibri" pitchFamily="34" charset="0"/>
        <a:ea typeface="MS PGothic" pitchFamily="34" charset="-128"/>
        <a:cs typeface="+mn-cs"/>
      </a:defRPr>
    </a:lvl4pPr>
    <a:lvl5pPr marL="8777288" indent="-6948488" algn="l" defTabSz="4387850" rtl="0" fontAlgn="base">
      <a:spcBef>
        <a:spcPct val="0"/>
      </a:spcBef>
      <a:spcAft>
        <a:spcPct val="0"/>
      </a:spcAft>
      <a:defRPr sz="8600" kern="1200">
        <a:solidFill>
          <a:schemeClr val="tx1"/>
        </a:solidFill>
        <a:latin typeface="Calibri" pitchFamily="34" charset="0"/>
        <a:ea typeface="MS PGothic" pitchFamily="34" charset="-128"/>
        <a:cs typeface="+mn-cs"/>
      </a:defRPr>
    </a:lvl5pPr>
    <a:lvl6pPr marL="2286000" algn="l" defTabSz="914400" rtl="0" eaLnBrk="1" latinLnBrk="0" hangingPunct="1">
      <a:defRPr sz="8600" kern="1200">
        <a:solidFill>
          <a:schemeClr val="tx1"/>
        </a:solidFill>
        <a:latin typeface="Calibri" pitchFamily="34" charset="0"/>
        <a:ea typeface="MS PGothic" pitchFamily="34" charset="-128"/>
        <a:cs typeface="+mn-cs"/>
      </a:defRPr>
    </a:lvl6pPr>
    <a:lvl7pPr marL="2743200" algn="l" defTabSz="914400" rtl="0" eaLnBrk="1" latinLnBrk="0" hangingPunct="1">
      <a:defRPr sz="8600" kern="1200">
        <a:solidFill>
          <a:schemeClr val="tx1"/>
        </a:solidFill>
        <a:latin typeface="Calibri" pitchFamily="34" charset="0"/>
        <a:ea typeface="MS PGothic" pitchFamily="34" charset="-128"/>
        <a:cs typeface="+mn-cs"/>
      </a:defRPr>
    </a:lvl7pPr>
    <a:lvl8pPr marL="3200400" algn="l" defTabSz="914400" rtl="0" eaLnBrk="1" latinLnBrk="0" hangingPunct="1">
      <a:defRPr sz="8600" kern="1200">
        <a:solidFill>
          <a:schemeClr val="tx1"/>
        </a:solidFill>
        <a:latin typeface="Calibri" pitchFamily="34" charset="0"/>
        <a:ea typeface="MS PGothic" pitchFamily="34" charset="-128"/>
        <a:cs typeface="+mn-cs"/>
      </a:defRPr>
    </a:lvl8pPr>
    <a:lvl9pPr marL="3657600" algn="l" defTabSz="914400" rtl="0" eaLnBrk="1" latinLnBrk="0" hangingPunct="1">
      <a:defRPr sz="8600"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C9C7"/>
    <a:srgbClr val="890927"/>
    <a:srgbClr val="292929"/>
    <a:srgbClr val="84C09E"/>
    <a:srgbClr val="AD0B32"/>
    <a:srgbClr val="7AFEA6"/>
    <a:srgbClr val="D2FCB6"/>
    <a:srgbClr val="D1CFC0"/>
    <a:srgbClr val="9E937F"/>
    <a:srgbClr val="F3D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9314" autoAdjust="0"/>
  </p:normalViewPr>
  <p:slideViewPr>
    <p:cSldViewPr>
      <p:cViewPr>
        <p:scale>
          <a:sx n="20" d="100"/>
          <a:sy n="20" d="100"/>
        </p:scale>
        <p:origin x="-2730" y="-570"/>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defTabSz="4472513"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5266347" y="0"/>
            <a:ext cx="4028440" cy="350520"/>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pPr>
              <a:defRPr/>
            </a:pPr>
            <a:fld id="{CB5E28E7-2F47-4833-8034-834ACC5DEA5C}" type="datetimeFigureOut">
              <a:rPr lang="en-US"/>
              <a:pPr>
                <a:defRPr/>
              </a:pPr>
              <a:t>8/5/2015</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8258"/>
            <a:ext cx="4028440" cy="350520"/>
          </a:xfrm>
          <a:prstGeom prst="rect">
            <a:avLst/>
          </a:prstGeom>
        </p:spPr>
        <p:txBody>
          <a:bodyPr vert="horz" lIns="93177" tIns="46589" rIns="93177" bIns="46589" rtlCol="0" anchor="b"/>
          <a:lstStyle>
            <a:lvl1pPr algn="l" defTabSz="4472513"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5266347" y="6658258"/>
            <a:ext cx="4028440" cy="3505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791253E5-D566-46E4-8D84-19EE49C47BCA}" type="slidenum">
              <a:rPr lang="en-US"/>
              <a:pPr>
                <a:defRPr/>
              </a:pPr>
              <a:t>‹#›</a:t>
            </a:fld>
            <a:endParaRPr lang="en-US"/>
          </a:p>
        </p:txBody>
      </p:sp>
    </p:spTree>
    <p:extLst>
      <p:ext uri="{BB962C8B-B14F-4D97-AF65-F5344CB8AC3E}">
        <p14:creationId xmlns:p14="http://schemas.microsoft.com/office/powerpoint/2010/main" val="3379133971"/>
      </p:ext>
    </p:extLst>
  </p:cSld>
  <p:clrMap bg1="lt1" tx1="dk1" bg2="lt2" tx2="dk2" accent1="accent1" accent2="accent2" accent3="accent3" accent4="accent4" accent5="accent5" accent6="accent6" hlink="hlink" folHlink="folHlink"/>
  <p:notesStyle>
    <a:lvl1pPr algn="l" defTabSz="4387850" rtl="0" eaLnBrk="0" fontAlgn="base" hangingPunct="0">
      <a:spcBef>
        <a:spcPct val="30000"/>
      </a:spcBef>
      <a:spcAft>
        <a:spcPct val="0"/>
      </a:spcAft>
      <a:defRPr sz="5800" kern="1200">
        <a:solidFill>
          <a:schemeClr val="tx1"/>
        </a:solidFill>
        <a:latin typeface="+mn-lt"/>
        <a:ea typeface="MS PGothic" pitchFamily="34" charset="-128"/>
        <a:cs typeface="+mn-cs"/>
      </a:defRPr>
    </a:lvl1pPr>
    <a:lvl2pPr marL="2193925" algn="l" defTabSz="4387850" rtl="0" eaLnBrk="0" fontAlgn="base" hangingPunct="0">
      <a:spcBef>
        <a:spcPct val="30000"/>
      </a:spcBef>
      <a:spcAft>
        <a:spcPct val="0"/>
      </a:spcAft>
      <a:defRPr sz="5800" kern="1200">
        <a:solidFill>
          <a:schemeClr val="tx1"/>
        </a:solidFill>
        <a:latin typeface="+mn-lt"/>
        <a:ea typeface="MS PGothic" pitchFamily="34" charset="-128"/>
        <a:cs typeface="+mn-cs"/>
      </a:defRPr>
    </a:lvl2pPr>
    <a:lvl3pPr marL="4387850" algn="l" defTabSz="4387850" rtl="0" eaLnBrk="0" fontAlgn="base" hangingPunct="0">
      <a:spcBef>
        <a:spcPct val="30000"/>
      </a:spcBef>
      <a:spcAft>
        <a:spcPct val="0"/>
      </a:spcAft>
      <a:defRPr sz="5800" kern="1200">
        <a:solidFill>
          <a:schemeClr val="tx1"/>
        </a:solidFill>
        <a:latin typeface="+mn-lt"/>
        <a:ea typeface="MS PGothic" pitchFamily="34" charset="-128"/>
        <a:cs typeface="+mn-cs"/>
      </a:defRPr>
    </a:lvl3pPr>
    <a:lvl4pPr marL="6583363" algn="l" defTabSz="4387850" rtl="0" eaLnBrk="0" fontAlgn="base" hangingPunct="0">
      <a:spcBef>
        <a:spcPct val="30000"/>
      </a:spcBef>
      <a:spcAft>
        <a:spcPct val="0"/>
      </a:spcAft>
      <a:defRPr sz="5800" kern="1200">
        <a:solidFill>
          <a:schemeClr val="tx1"/>
        </a:solidFill>
        <a:latin typeface="+mn-lt"/>
        <a:ea typeface="MS PGothic" pitchFamily="34" charset="-128"/>
        <a:cs typeface="+mn-cs"/>
      </a:defRPr>
    </a:lvl4pPr>
    <a:lvl5pPr marL="8777288" algn="l" defTabSz="4387850" rtl="0" eaLnBrk="0" fontAlgn="base" hangingPunct="0">
      <a:spcBef>
        <a:spcPct val="30000"/>
      </a:spcBef>
      <a:spcAft>
        <a:spcPct val="0"/>
      </a:spcAft>
      <a:defRPr sz="5800" kern="1200">
        <a:solidFill>
          <a:schemeClr val="tx1"/>
        </a:solidFill>
        <a:latin typeface="+mn-lt"/>
        <a:ea typeface="MS PGothic" pitchFamily="34" charset="-128"/>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5900">
                <a:solidFill>
                  <a:schemeClr val="tx1"/>
                </a:solidFill>
                <a:latin typeface="Calibri" pitchFamily="34" charset="0"/>
                <a:ea typeface="MS PGothic" pitchFamily="34" charset="-128"/>
              </a:defRPr>
            </a:lvl1pPr>
            <a:lvl2pPr marL="757066" indent="-291179" eaLnBrk="0" hangingPunct="0">
              <a:spcBef>
                <a:spcPct val="30000"/>
              </a:spcBef>
              <a:defRPr sz="5900">
                <a:solidFill>
                  <a:schemeClr val="tx1"/>
                </a:solidFill>
                <a:latin typeface="Calibri" pitchFamily="34" charset="0"/>
                <a:ea typeface="MS PGothic" pitchFamily="34" charset="-128"/>
              </a:defRPr>
            </a:lvl2pPr>
            <a:lvl3pPr marL="1164717" indent="-232943" eaLnBrk="0" hangingPunct="0">
              <a:spcBef>
                <a:spcPct val="30000"/>
              </a:spcBef>
              <a:defRPr sz="5900">
                <a:solidFill>
                  <a:schemeClr val="tx1"/>
                </a:solidFill>
                <a:latin typeface="Calibri" pitchFamily="34" charset="0"/>
                <a:ea typeface="MS PGothic" pitchFamily="34" charset="-128"/>
              </a:defRPr>
            </a:lvl3pPr>
            <a:lvl4pPr marL="1630604" indent="-232943" eaLnBrk="0" hangingPunct="0">
              <a:spcBef>
                <a:spcPct val="30000"/>
              </a:spcBef>
              <a:defRPr sz="5900">
                <a:solidFill>
                  <a:schemeClr val="tx1"/>
                </a:solidFill>
                <a:latin typeface="Calibri" pitchFamily="34" charset="0"/>
                <a:ea typeface="MS PGothic" pitchFamily="34" charset="-128"/>
              </a:defRPr>
            </a:lvl4pPr>
            <a:lvl5pPr marL="2096491" indent="-232943" eaLnBrk="0" hangingPunct="0">
              <a:spcBef>
                <a:spcPct val="30000"/>
              </a:spcBef>
              <a:defRPr sz="5900">
                <a:solidFill>
                  <a:schemeClr val="tx1"/>
                </a:solidFill>
                <a:latin typeface="Calibri" pitchFamily="34" charset="0"/>
                <a:ea typeface="MS PGothic" pitchFamily="34" charset="-128"/>
              </a:defRPr>
            </a:lvl5pPr>
            <a:lvl6pPr marL="2562377" indent="-232943" defTabSz="4471219" eaLnBrk="0" fontAlgn="base" hangingPunct="0">
              <a:spcBef>
                <a:spcPct val="30000"/>
              </a:spcBef>
              <a:spcAft>
                <a:spcPct val="0"/>
              </a:spcAft>
              <a:defRPr sz="5900">
                <a:solidFill>
                  <a:schemeClr val="tx1"/>
                </a:solidFill>
                <a:latin typeface="Calibri" pitchFamily="34" charset="0"/>
                <a:ea typeface="MS PGothic" pitchFamily="34" charset="-128"/>
              </a:defRPr>
            </a:lvl6pPr>
            <a:lvl7pPr marL="3028264" indent="-232943" defTabSz="4471219" eaLnBrk="0" fontAlgn="base" hangingPunct="0">
              <a:spcBef>
                <a:spcPct val="30000"/>
              </a:spcBef>
              <a:spcAft>
                <a:spcPct val="0"/>
              </a:spcAft>
              <a:defRPr sz="5900">
                <a:solidFill>
                  <a:schemeClr val="tx1"/>
                </a:solidFill>
                <a:latin typeface="Calibri" pitchFamily="34" charset="0"/>
                <a:ea typeface="MS PGothic" pitchFamily="34" charset="-128"/>
              </a:defRPr>
            </a:lvl7pPr>
            <a:lvl8pPr marL="3494151" indent="-232943" defTabSz="4471219" eaLnBrk="0" fontAlgn="base" hangingPunct="0">
              <a:spcBef>
                <a:spcPct val="30000"/>
              </a:spcBef>
              <a:spcAft>
                <a:spcPct val="0"/>
              </a:spcAft>
              <a:defRPr sz="5900">
                <a:solidFill>
                  <a:schemeClr val="tx1"/>
                </a:solidFill>
                <a:latin typeface="Calibri" pitchFamily="34" charset="0"/>
                <a:ea typeface="MS PGothic" pitchFamily="34" charset="-128"/>
              </a:defRPr>
            </a:lvl8pPr>
            <a:lvl9pPr marL="3960038" indent="-232943" defTabSz="4471219" eaLnBrk="0" fontAlgn="base" hangingPunct="0">
              <a:spcBef>
                <a:spcPct val="30000"/>
              </a:spcBef>
              <a:spcAft>
                <a:spcPct val="0"/>
              </a:spcAft>
              <a:defRPr sz="5900">
                <a:solidFill>
                  <a:schemeClr val="tx1"/>
                </a:solidFill>
                <a:latin typeface="Calibri" pitchFamily="34" charset="0"/>
                <a:ea typeface="MS PGothic" pitchFamily="34" charset="-128"/>
              </a:defRPr>
            </a:lvl9pPr>
          </a:lstStyle>
          <a:p>
            <a:pPr eaLnBrk="1" hangingPunct="1">
              <a:spcBef>
                <a:spcPct val="0"/>
              </a:spcBef>
            </a:pPr>
            <a:fld id="{0ACAE521-9E17-4EC8-83E7-18EEEDA40D3E}" type="slidenum">
              <a:rPr lang="en-US" altLang="en-US" sz="1200"/>
              <a:pPr eaLnBrk="1" hangingPunct="1">
                <a:spcBef>
                  <a:spcPct val="0"/>
                </a:spcBef>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61E8C02-7AA9-47F0-8F4D-CF4F822C54AF}" type="datetimeFigureOut">
              <a:rPr lang="en-US"/>
              <a:pPr>
                <a:defRPr/>
              </a:pPr>
              <a:t>8/5/2015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F374C2-1D39-4F5D-ACDD-2A4DF5497996}" type="slidenum">
              <a:rPr lang="en-US"/>
              <a:pPr>
                <a:defRPr/>
              </a:pPr>
              <a:t>‹#›</a:t>
            </a:fld>
            <a:endParaRPr lang="en-US"/>
          </a:p>
        </p:txBody>
      </p:sp>
    </p:spTree>
    <p:extLst>
      <p:ext uri="{BB962C8B-B14F-4D97-AF65-F5344CB8AC3E}">
        <p14:creationId xmlns:p14="http://schemas.microsoft.com/office/powerpoint/2010/main" val="68721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AE2A7F7-9BF3-4F6B-9D25-E0AD915690BF}" type="datetimeFigureOut">
              <a:rPr lang="en-US"/>
              <a:pPr>
                <a:defRPr/>
              </a:pPr>
              <a:t>8/5/2015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7C1B5A-DD41-48D1-BB5F-AA6D65BC14B7}" type="slidenum">
              <a:rPr lang="en-US"/>
              <a:pPr>
                <a:defRPr/>
              </a:pPr>
              <a:t>‹#›</a:t>
            </a:fld>
            <a:endParaRPr lang="en-US"/>
          </a:p>
        </p:txBody>
      </p:sp>
    </p:spTree>
    <p:extLst>
      <p:ext uri="{BB962C8B-B14F-4D97-AF65-F5344CB8AC3E}">
        <p14:creationId xmlns:p14="http://schemas.microsoft.com/office/powerpoint/2010/main" val="390781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74376F-B87C-447A-BB6B-697D921941A7}" type="datetimeFigureOut">
              <a:rPr lang="en-US"/>
              <a:pPr>
                <a:defRPr/>
              </a:pPr>
              <a:t>8/5/2015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BFD543-7A9D-44D8-BB6F-3F4EE4029691}" type="slidenum">
              <a:rPr lang="en-US"/>
              <a:pPr>
                <a:defRPr/>
              </a:pPr>
              <a:t>‹#›</a:t>
            </a:fld>
            <a:endParaRPr lang="en-US"/>
          </a:p>
        </p:txBody>
      </p:sp>
    </p:spTree>
    <p:extLst>
      <p:ext uri="{BB962C8B-B14F-4D97-AF65-F5344CB8AC3E}">
        <p14:creationId xmlns:p14="http://schemas.microsoft.com/office/powerpoint/2010/main" val="1104086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F7B1BA-72BA-4CC2-9DAA-C0F11E28BA11}" type="datetimeFigureOut">
              <a:rPr lang="en-US"/>
              <a:pPr>
                <a:defRPr/>
              </a:pPr>
              <a:t>8/5/2015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D4A7B4-B282-452B-81FF-B9261458609A}" type="slidenum">
              <a:rPr lang="en-US"/>
              <a:pPr>
                <a:defRPr/>
              </a:pPr>
              <a:t>‹#›</a:t>
            </a:fld>
            <a:endParaRPr lang="en-US"/>
          </a:p>
        </p:txBody>
      </p:sp>
    </p:spTree>
    <p:extLst>
      <p:ext uri="{BB962C8B-B14F-4D97-AF65-F5344CB8AC3E}">
        <p14:creationId xmlns:p14="http://schemas.microsoft.com/office/powerpoint/2010/main" val="1066055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4CDE10A-90DF-4F94-A8CE-386C6807A456}" type="datetimeFigureOut">
              <a:rPr lang="en-US"/>
              <a:pPr>
                <a:defRPr/>
              </a:pPr>
              <a:t>8/5/2015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4DC61B-AEB9-4DD4-893E-75114CEA80AA}" type="slidenum">
              <a:rPr lang="en-US"/>
              <a:pPr>
                <a:defRPr/>
              </a:pPr>
              <a:t>‹#›</a:t>
            </a:fld>
            <a:endParaRPr lang="en-US"/>
          </a:p>
        </p:txBody>
      </p:sp>
    </p:spTree>
    <p:extLst>
      <p:ext uri="{BB962C8B-B14F-4D97-AF65-F5344CB8AC3E}">
        <p14:creationId xmlns:p14="http://schemas.microsoft.com/office/powerpoint/2010/main" val="96625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445744-5426-4CB7-BA73-BFFEB16CAE56}" type="datetimeFigureOut">
              <a:rPr lang="en-US"/>
              <a:pPr>
                <a:defRPr/>
              </a:pPr>
              <a:t>8/5/2015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A01EE4-C0A3-4702-9D65-328E509DB29D}" type="slidenum">
              <a:rPr lang="en-US"/>
              <a:pPr>
                <a:defRPr/>
              </a:pPr>
              <a:t>‹#›</a:t>
            </a:fld>
            <a:endParaRPr lang="en-US"/>
          </a:p>
        </p:txBody>
      </p:sp>
    </p:spTree>
    <p:extLst>
      <p:ext uri="{BB962C8B-B14F-4D97-AF65-F5344CB8AC3E}">
        <p14:creationId xmlns:p14="http://schemas.microsoft.com/office/powerpoint/2010/main" val="4260435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276B7D5-CF46-43AD-A53A-29FB682F7214}" type="datetimeFigureOut">
              <a:rPr lang="en-US"/>
              <a:pPr>
                <a:defRPr/>
              </a:pPr>
              <a:t>8/5/2015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EE31EBF-B483-4843-A0D5-958E315F29A9}" type="slidenum">
              <a:rPr lang="en-US"/>
              <a:pPr>
                <a:defRPr/>
              </a:pPr>
              <a:t>‹#›</a:t>
            </a:fld>
            <a:endParaRPr lang="en-US"/>
          </a:p>
        </p:txBody>
      </p:sp>
    </p:spTree>
    <p:extLst>
      <p:ext uri="{BB962C8B-B14F-4D97-AF65-F5344CB8AC3E}">
        <p14:creationId xmlns:p14="http://schemas.microsoft.com/office/powerpoint/2010/main" val="3440687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F62AB6C-DDE3-43E3-ACA6-DDB21A5B18C4}" type="datetimeFigureOut">
              <a:rPr lang="en-US"/>
              <a:pPr>
                <a:defRPr/>
              </a:pPr>
              <a:t>8/5/2015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C3E7B70-6227-4646-A2E7-0202F36741C1}" type="slidenum">
              <a:rPr lang="en-US"/>
              <a:pPr>
                <a:defRPr/>
              </a:pPr>
              <a:t>‹#›</a:t>
            </a:fld>
            <a:endParaRPr lang="en-US"/>
          </a:p>
        </p:txBody>
      </p:sp>
    </p:spTree>
    <p:extLst>
      <p:ext uri="{BB962C8B-B14F-4D97-AF65-F5344CB8AC3E}">
        <p14:creationId xmlns:p14="http://schemas.microsoft.com/office/powerpoint/2010/main" val="5670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D083D1-EF11-4881-869F-6B998580C35F}" type="datetimeFigureOut">
              <a:rPr lang="en-US"/>
              <a:pPr>
                <a:defRPr/>
              </a:pPr>
              <a:t>8/5/2015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AD86AE-6394-49D8-97D2-4155DD9C3C8A}" type="slidenum">
              <a:rPr lang="en-US"/>
              <a:pPr>
                <a:defRPr/>
              </a:pPr>
              <a:t>‹#›</a:t>
            </a:fld>
            <a:endParaRPr lang="en-US"/>
          </a:p>
        </p:txBody>
      </p:sp>
    </p:spTree>
    <p:extLst>
      <p:ext uri="{BB962C8B-B14F-4D97-AF65-F5344CB8AC3E}">
        <p14:creationId xmlns:p14="http://schemas.microsoft.com/office/powerpoint/2010/main" val="253005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FB7B8EE-86E4-4CDB-9C75-8368682F7555}" type="datetimeFigureOut">
              <a:rPr lang="en-US"/>
              <a:pPr>
                <a:defRPr/>
              </a:pPr>
              <a:t>8/5/2015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D39BC38-7CD3-4830-B6CF-D44EAF02CF32}" type="slidenum">
              <a:rPr lang="en-US"/>
              <a:pPr>
                <a:defRPr/>
              </a:pPr>
              <a:t>‹#›</a:t>
            </a:fld>
            <a:endParaRPr lang="en-US"/>
          </a:p>
        </p:txBody>
      </p:sp>
    </p:spTree>
    <p:extLst>
      <p:ext uri="{BB962C8B-B14F-4D97-AF65-F5344CB8AC3E}">
        <p14:creationId xmlns:p14="http://schemas.microsoft.com/office/powerpoint/2010/main" val="193367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rtlCol="0">
            <a:normAutofit/>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pPr lvl="0"/>
            <a:endParaRPr lang="en-US" noProof="0" smtClean="0"/>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48557B-D00A-4AC3-B531-D01020714D57}" type="datetimeFigureOut">
              <a:rPr lang="en-US"/>
              <a:pPr>
                <a:defRPr/>
              </a:pPr>
              <a:t>8/5/2015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996B113-2976-4EAF-A376-B58518852C67}" type="slidenum">
              <a:rPr lang="en-US"/>
              <a:pPr>
                <a:defRPr/>
              </a:pPr>
              <a:t>‹#›</a:t>
            </a:fld>
            <a:endParaRPr lang="en-US"/>
          </a:p>
        </p:txBody>
      </p:sp>
    </p:spTree>
    <p:extLst>
      <p:ext uri="{BB962C8B-B14F-4D97-AF65-F5344CB8AC3E}">
        <p14:creationId xmlns:p14="http://schemas.microsoft.com/office/powerpoint/2010/main" val="2583082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DFBB"/>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3925" y="1317625"/>
            <a:ext cx="3950335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12" tIns="219456" rIns="438912" bIns="219456"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2193925" y="7680325"/>
            <a:ext cx="39503350"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12" tIns="219456" rIns="438912" bIns="21945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2193925" y="30510163"/>
            <a:ext cx="10242550" cy="1752600"/>
          </a:xfrm>
          <a:prstGeom prst="rect">
            <a:avLst/>
          </a:prstGeom>
        </p:spPr>
        <p:txBody>
          <a:bodyPr vert="horz" wrap="square" lIns="438912" tIns="219456" rIns="438912" bIns="219456" numCol="1" anchor="ctr" anchorCtr="0" compatLnSpc="1">
            <a:prstTxWarp prst="textNoShape">
              <a:avLst/>
            </a:prstTxWarp>
          </a:bodyPr>
          <a:lstStyle>
            <a:lvl1pPr>
              <a:defRPr sz="5800">
                <a:solidFill>
                  <a:srgbClr val="898989"/>
                </a:solidFill>
              </a:defRPr>
            </a:lvl1pPr>
          </a:lstStyle>
          <a:p>
            <a:pPr>
              <a:defRPr/>
            </a:pPr>
            <a:fld id="{59F496F8-4989-47FC-B841-93237B98E678}" type="datetimeFigureOut">
              <a:rPr lang="en-US"/>
              <a:pPr>
                <a:defRPr/>
              </a:pPr>
              <a:t>8/5/2015</a:t>
            </a:fld>
            <a:endParaRPr lang="en-US"/>
          </a:p>
        </p:txBody>
      </p:sp>
      <p:sp>
        <p:nvSpPr>
          <p:cNvPr id="5" name="Footer Placeholder 4"/>
          <p:cNvSpPr>
            <a:spLocks noGrp="1"/>
          </p:cNvSpPr>
          <p:nvPr>
            <p:ph type="ftr" sz="quarter" idx="3"/>
          </p:nvPr>
        </p:nvSpPr>
        <p:spPr>
          <a:xfrm>
            <a:off x="14995525" y="30510163"/>
            <a:ext cx="13900150" cy="1752600"/>
          </a:xfrm>
          <a:prstGeom prst="rect">
            <a:avLst/>
          </a:prstGeom>
        </p:spPr>
        <p:txBody>
          <a:bodyPr vert="horz" lIns="438912" tIns="219456" rIns="438912" bIns="219456" rtlCol="0" anchor="ctr"/>
          <a:lstStyle>
            <a:lvl1pPr algn="ctr" defTabSz="4389120" fontAlgn="auto">
              <a:spcBef>
                <a:spcPts val="0"/>
              </a:spcBef>
              <a:spcAft>
                <a:spcPts val="0"/>
              </a:spcAft>
              <a:defRPr sz="58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31454725" y="30510163"/>
            <a:ext cx="10242550" cy="1752600"/>
          </a:xfrm>
          <a:prstGeom prst="rect">
            <a:avLst/>
          </a:prstGeom>
        </p:spPr>
        <p:txBody>
          <a:bodyPr vert="horz" wrap="square" lIns="438912" tIns="219456" rIns="438912" bIns="219456" numCol="1" anchor="ctr" anchorCtr="0" compatLnSpc="1">
            <a:prstTxWarp prst="textNoShape">
              <a:avLst/>
            </a:prstTxWarp>
          </a:bodyPr>
          <a:lstStyle>
            <a:lvl1pPr algn="r">
              <a:defRPr sz="5800">
                <a:solidFill>
                  <a:srgbClr val="898989"/>
                </a:solidFill>
              </a:defRPr>
            </a:lvl1pPr>
          </a:lstStyle>
          <a:p>
            <a:pPr>
              <a:defRPr/>
            </a:pPr>
            <a:fld id="{CD3C09F1-79F3-4C57-A3C8-37879128BD0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7850" rtl="0" eaLnBrk="0" fontAlgn="base" hangingPunct="0">
        <a:spcBef>
          <a:spcPct val="0"/>
        </a:spcBef>
        <a:spcAft>
          <a:spcPct val="0"/>
        </a:spcAft>
        <a:defRPr sz="21100" kern="1200">
          <a:solidFill>
            <a:schemeClr val="tx1"/>
          </a:solidFill>
          <a:latin typeface="+mj-lt"/>
          <a:ea typeface="MS PGothic" pitchFamily="34" charset="-128"/>
          <a:cs typeface="+mj-cs"/>
        </a:defRPr>
      </a:lvl1pPr>
      <a:lvl2pPr algn="ctr" defTabSz="4387850" rtl="0" eaLnBrk="0" fontAlgn="base" hangingPunct="0">
        <a:spcBef>
          <a:spcPct val="0"/>
        </a:spcBef>
        <a:spcAft>
          <a:spcPct val="0"/>
        </a:spcAft>
        <a:defRPr sz="21100">
          <a:solidFill>
            <a:schemeClr val="tx1"/>
          </a:solidFill>
          <a:latin typeface="Calibri" pitchFamily="34" charset="0"/>
          <a:ea typeface="MS PGothic" pitchFamily="34" charset="-128"/>
        </a:defRPr>
      </a:lvl2pPr>
      <a:lvl3pPr algn="ctr" defTabSz="4387850" rtl="0" eaLnBrk="0" fontAlgn="base" hangingPunct="0">
        <a:spcBef>
          <a:spcPct val="0"/>
        </a:spcBef>
        <a:spcAft>
          <a:spcPct val="0"/>
        </a:spcAft>
        <a:defRPr sz="21100">
          <a:solidFill>
            <a:schemeClr val="tx1"/>
          </a:solidFill>
          <a:latin typeface="Calibri" pitchFamily="34" charset="0"/>
          <a:ea typeface="MS PGothic" pitchFamily="34" charset="-128"/>
        </a:defRPr>
      </a:lvl3pPr>
      <a:lvl4pPr algn="ctr" defTabSz="4387850" rtl="0" eaLnBrk="0" fontAlgn="base" hangingPunct="0">
        <a:spcBef>
          <a:spcPct val="0"/>
        </a:spcBef>
        <a:spcAft>
          <a:spcPct val="0"/>
        </a:spcAft>
        <a:defRPr sz="21100">
          <a:solidFill>
            <a:schemeClr val="tx1"/>
          </a:solidFill>
          <a:latin typeface="Calibri" pitchFamily="34" charset="0"/>
          <a:ea typeface="MS PGothic" pitchFamily="34" charset="-128"/>
        </a:defRPr>
      </a:lvl4pPr>
      <a:lvl5pPr algn="ctr" defTabSz="4387850" rtl="0" eaLnBrk="0" fontAlgn="base" hangingPunct="0">
        <a:spcBef>
          <a:spcPct val="0"/>
        </a:spcBef>
        <a:spcAft>
          <a:spcPct val="0"/>
        </a:spcAft>
        <a:defRPr sz="21100">
          <a:solidFill>
            <a:schemeClr val="tx1"/>
          </a:solidFill>
          <a:latin typeface="Calibri" pitchFamily="34" charset="0"/>
          <a:ea typeface="MS PGothic" pitchFamily="34" charset="-128"/>
        </a:defRPr>
      </a:lvl5pPr>
      <a:lvl6pPr marL="457200" algn="ctr" defTabSz="4387850" rtl="0" fontAlgn="base">
        <a:spcBef>
          <a:spcPct val="0"/>
        </a:spcBef>
        <a:spcAft>
          <a:spcPct val="0"/>
        </a:spcAft>
        <a:defRPr sz="21100">
          <a:solidFill>
            <a:schemeClr val="tx1"/>
          </a:solidFill>
          <a:latin typeface="Calibri" pitchFamily="34" charset="0"/>
        </a:defRPr>
      </a:lvl6pPr>
      <a:lvl7pPr marL="914400" algn="ctr" defTabSz="4387850" rtl="0" fontAlgn="base">
        <a:spcBef>
          <a:spcPct val="0"/>
        </a:spcBef>
        <a:spcAft>
          <a:spcPct val="0"/>
        </a:spcAft>
        <a:defRPr sz="21100">
          <a:solidFill>
            <a:schemeClr val="tx1"/>
          </a:solidFill>
          <a:latin typeface="Calibri" pitchFamily="34" charset="0"/>
        </a:defRPr>
      </a:lvl7pPr>
      <a:lvl8pPr marL="1371600" algn="ctr" defTabSz="4387850" rtl="0" fontAlgn="base">
        <a:spcBef>
          <a:spcPct val="0"/>
        </a:spcBef>
        <a:spcAft>
          <a:spcPct val="0"/>
        </a:spcAft>
        <a:defRPr sz="21100">
          <a:solidFill>
            <a:schemeClr val="tx1"/>
          </a:solidFill>
          <a:latin typeface="Calibri" pitchFamily="34" charset="0"/>
        </a:defRPr>
      </a:lvl8pPr>
      <a:lvl9pPr marL="1828800" algn="ctr" defTabSz="4387850" rtl="0" fontAlgn="base">
        <a:spcBef>
          <a:spcPct val="0"/>
        </a:spcBef>
        <a:spcAft>
          <a:spcPct val="0"/>
        </a:spcAft>
        <a:defRPr sz="21100">
          <a:solidFill>
            <a:schemeClr val="tx1"/>
          </a:solidFill>
          <a:latin typeface="Calibri" pitchFamily="34" charset="0"/>
        </a:defRPr>
      </a:lvl9pPr>
    </p:titleStyle>
    <p:bodyStyle>
      <a:lvl1pPr marL="1644650" indent="-1644650" algn="l" defTabSz="4387850" rtl="0" eaLnBrk="0" fontAlgn="base" hangingPunct="0">
        <a:spcBef>
          <a:spcPct val="20000"/>
        </a:spcBef>
        <a:spcAft>
          <a:spcPct val="0"/>
        </a:spcAft>
        <a:buFont typeface="Arial" pitchFamily="34" charset="0"/>
        <a:buChar char="•"/>
        <a:defRPr sz="15400" kern="1200">
          <a:solidFill>
            <a:schemeClr val="tx1"/>
          </a:solidFill>
          <a:latin typeface="+mn-lt"/>
          <a:ea typeface="MS PGothic" pitchFamily="34" charset="-128"/>
          <a:cs typeface="+mn-cs"/>
        </a:defRPr>
      </a:lvl1pPr>
      <a:lvl2pPr marL="3565525" indent="-1371600" algn="l" defTabSz="4387850" rtl="0" eaLnBrk="0" fontAlgn="base" hangingPunct="0">
        <a:spcBef>
          <a:spcPct val="20000"/>
        </a:spcBef>
        <a:spcAft>
          <a:spcPct val="0"/>
        </a:spcAft>
        <a:buFont typeface="Arial" pitchFamily="34" charset="0"/>
        <a:buChar char="–"/>
        <a:defRPr sz="13400" kern="1200">
          <a:solidFill>
            <a:schemeClr val="tx1"/>
          </a:solidFill>
          <a:latin typeface="+mn-lt"/>
          <a:ea typeface="MS PGothic" pitchFamily="34" charset="-128"/>
          <a:cs typeface="+mn-cs"/>
        </a:defRPr>
      </a:lvl2pPr>
      <a:lvl3pPr marL="5486400" indent="-1096963" algn="l" defTabSz="4387850" rtl="0" eaLnBrk="0" fontAlgn="base" hangingPunct="0">
        <a:spcBef>
          <a:spcPct val="20000"/>
        </a:spcBef>
        <a:spcAft>
          <a:spcPct val="0"/>
        </a:spcAft>
        <a:buFont typeface="Arial" pitchFamily="34" charset="0"/>
        <a:buChar char="•"/>
        <a:defRPr sz="11500" kern="1200">
          <a:solidFill>
            <a:schemeClr val="tx1"/>
          </a:solidFill>
          <a:latin typeface="+mn-lt"/>
          <a:ea typeface="MS PGothic" pitchFamily="34" charset="-128"/>
          <a:cs typeface="+mn-cs"/>
        </a:defRPr>
      </a:lvl3pPr>
      <a:lvl4pPr marL="7680325" indent="-1096963" algn="l" defTabSz="4387850" rtl="0" eaLnBrk="0" fontAlgn="base" hangingPunct="0">
        <a:spcBef>
          <a:spcPct val="20000"/>
        </a:spcBef>
        <a:spcAft>
          <a:spcPct val="0"/>
        </a:spcAft>
        <a:buFont typeface="Arial" pitchFamily="34" charset="0"/>
        <a:buChar char="–"/>
        <a:defRPr sz="9600" kern="1200">
          <a:solidFill>
            <a:schemeClr val="tx1"/>
          </a:solidFill>
          <a:latin typeface="+mn-lt"/>
          <a:ea typeface="MS PGothic" pitchFamily="34" charset="-128"/>
          <a:cs typeface="+mn-cs"/>
        </a:defRPr>
      </a:lvl4pPr>
      <a:lvl5pPr marL="9874250" indent="-1096963" algn="l" defTabSz="4387850" rtl="0" eaLnBrk="0" fontAlgn="base" hangingPunct="0">
        <a:spcBef>
          <a:spcPct val="20000"/>
        </a:spcBef>
        <a:spcAft>
          <a:spcPct val="0"/>
        </a:spcAft>
        <a:buFont typeface="Arial" pitchFamily="34" charset="0"/>
        <a:buChar char="»"/>
        <a:defRPr sz="9600" kern="1200">
          <a:solidFill>
            <a:schemeClr val="tx1"/>
          </a:solidFill>
          <a:latin typeface="+mn-lt"/>
          <a:ea typeface="MS PGothic" pitchFamily="34" charset="-128"/>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65362" y="0"/>
            <a:ext cx="44185161" cy="4403725"/>
          </a:xfrm>
          <a:prstGeom prst="rect">
            <a:avLst/>
          </a:prstGeom>
          <a:solidFill>
            <a:srgbClr val="AD0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76" name="TextBox 7"/>
          <p:cNvSpPr txBox="1">
            <a:spLocks noChangeArrowheads="1"/>
          </p:cNvSpPr>
          <p:nvPr/>
        </p:nvSpPr>
        <p:spPr bwMode="auto">
          <a:xfrm>
            <a:off x="-65361" y="222250"/>
            <a:ext cx="43891200" cy="167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buFontTx/>
              <a:buNone/>
            </a:pPr>
            <a:r>
              <a:rPr lang="en-US" altLang="en-US" sz="8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bin" pitchFamily="34" charset="0"/>
                <a:cs typeface="Helvetica" pitchFamily="34" charset="0"/>
              </a:rPr>
              <a:t>PanGenome</a:t>
            </a:r>
            <a:r>
              <a:rPr lang="en-US" altLang="en-US" sz="8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bin" pitchFamily="34" charset="0"/>
                <a:cs typeface="Helvetica" pitchFamily="34" charset="0"/>
              </a:rPr>
              <a:t> Visualization with JBrowse</a:t>
            </a:r>
          </a:p>
        </p:txBody>
      </p:sp>
      <p:sp>
        <p:nvSpPr>
          <p:cNvPr id="3077" name="TextBox 8"/>
          <p:cNvSpPr txBox="1">
            <a:spLocks noChangeArrowheads="1"/>
          </p:cNvSpPr>
          <p:nvPr/>
        </p:nvSpPr>
        <p:spPr bwMode="auto">
          <a:xfrm>
            <a:off x="1" y="1881187"/>
            <a:ext cx="43891200" cy="179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buFontTx/>
              <a:buNone/>
            </a:pP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Namita Dongre, </a:t>
            </a:r>
            <a:r>
              <a:rPr lang="en-US" alt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Anika </a:t>
            </a: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Verma, </a:t>
            </a:r>
            <a:r>
              <a:rPr lang="en-US" alt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Indresh </a:t>
            </a: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Singh</a:t>
            </a:r>
          </a:p>
          <a:p>
            <a:pPr algn="ctr" eaLnBrk="1" hangingPunct="1">
              <a:spcBef>
                <a:spcPct val="0"/>
              </a:spcBef>
              <a:buFontTx/>
              <a:buNone/>
            </a:pP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Informatics Department, </a:t>
            </a:r>
            <a:r>
              <a:rPr lang="en-US" alt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J</a:t>
            </a: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Craig Venter Institute, </a:t>
            </a:r>
            <a:r>
              <a:rPr lang="en-US" alt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Rockville</a:t>
            </a: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a:t>
            </a:r>
            <a:r>
              <a:rPr lang="en-US" alt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 MD </a:t>
            </a:r>
            <a:r>
              <a:rPr lang="en-US" alt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ato Semibold" panose="020F0502020204030203" pitchFamily="34" charset="0"/>
                <a:ea typeface="Lato Semibold" panose="020F0502020204030203" pitchFamily="34" charset="0"/>
                <a:cs typeface="Lato Semibold" panose="020F0502020204030203" pitchFamily="34" charset="0"/>
              </a:rPr>
              <a:t>20850</a:t>
            </a:r>
          </a:p>
        </p:txBody>
      </p:sp>
      <p:sp>
        <p:nvSpPr>
          <p:cNvPr id="3078" name="TextBox 9"/>
          <p:cNvSpPr>
            <a:spLocks noChangeArrowheads="1"/>
          </p:cNvSpPr>
          <p:nvPr/>
        </p:nvSpPr>
        <p:spPr bwMode="auto">
          <a:xfrm>
            <a:off x="549274" y="4670725"/>
            <a:ext cx="11667797" cy="8397192"/>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a:solidFill>
                  <a:srgbClr val="292929"/>
                </a:solidFill>
                <a:latin typeface="Franklin Gothic Book" panose="020B0503020102020204" pitchFamily="34" charset="0"/>
                <a:cs typeface="Helvetica" pitchFamily="34" charset="0"/>
              </a:rPr>
              <a:t>Abstract</a:t>
            </a:r>
          </a:p>
          <a:p>
            <a:pPr>
              <a:buFont typeface="Arial" pitchFamily="34" charset="0"/>
              <a:buNone/>
            </a:pPr>
            <a:r>
              <a:rPr lang="en-US" altLang="en-US" sz="2700" dirty="0">
                <a:solidFill>
                  <a:srgbClr val="292929"/>
                </a:solidFill>
                <a:latin typeface="Franklin Gothic Book" panose="020B0503020102020204" pitchFamily="34" charset="0"/>
                <a:cs typeface="Helvetica" pitchFamily="34" charset="0"/>
              </a:rPr>
              <a:t>    The objective of this project was to visually compare genome variations to </a:t>
            </a:r>
            <a:r>
              <a:rPr lang="en-US" altLang="en-US" sz="2700" dirty="0" smtClean="0">
                <a:solidFill>
                  <a:srgbClr val="292929"/>
                </a:solidFill>
                <a:latin typeface="Franklin Gothic Book" panose="020B0503020102020204" pitchFamily="34" charset="0"/>
                <a:cs typeface="Helvetica" pitchFamily="34" charset="0"/>
              </a:rPr>
              <a:t>a single </a:t>
            </a:r>
            <a:r>
              <a:rPr lang="en-US" altLang="en-US" sz="2700" dirty="0">
                <a:solidFill>
                  <a:srgbClr val="292929"/>
                </a:solidFill>
                <a:latin typeface="Franklin Gothic Book" panose="020B0503020102020204" pitchFamily="34" charset="0"/>
                <a:cs typeface="Helvetica" pitchFamily="34" charset="0"/>
              </a:rPr>
              <a:t>consensus using a genome browser.  Our biological data came from the </a:t>
            </a:r>
            <a:r>
              <a:rPr lang="en-US" altLang="en-US" sz="2700" i="1" dirty="0" err="1">
                <a:solidFill>
                  <a:srgbClr val="292929"/>
                </a:solidFill>
                <a:latin typeface="Franklin Gothic Book" panose="020B0503020102020204" pitchFamily="34" charset="0"/>
                <a:cs typeface="Helvetica" pitchFamily="34" charset="0"/>
              </a:rPr>
              <a:t>Enterobacter</a:t>
            </a:r>
            <a:r>
              <a:rPr lang="en-US" altLang="en-US" sz="2700" i="1" dirty="0">
                <a:solidFill>
                  <a:srgbClr val="292929"/>
                </a:solidFill>
                <a:latin typeface="Franklin Gothic Book" panose="020B0503020102020204" pitchFamily="34" charset="0"/>
                <a:cs typeface="Helvetica" pitchFamily="34" charset="0"/>
              </a:rPr>
              <a:t> cloacae</a:t>
            </a:r>
            <a:r>
              <a:rPr lang="en-US" altLang="en-US" sz="2700" dirty="0">
                <a:solidFill>
                  <a:srgbClr val="292929"/>
                </a:solidFill>
                <a:latin typeface="Franklin Gothic Book" panose="020B0503020102020204" pitchFamily="34" charset="0"/>
                <a:cs typeface="Helvetica" pitchFamily="34" charset="0"/>
              </a:rPr>
              <a:t>, strain 34977 and was based on the pan-genomic analysis done by pan-genome </a:t>
            </a:r>
            <a:r>
              <a:rPr lang="en-US" altLang="en-US" sz="2700" dirty="0" err="1">
                <a:solidFill>
                  <a:srgbClr val="292929"/>
                </a:solidFill>
                <a:latin typeface="Franklin Gothic Book" panose="020B0503020102020204" pitchFamily="34" charset="0"/>
                <a:cs typeface="Helvetica" pitchFamily="34" charset="0"/>
              </a:rPr>
              <a:t>ortholog</a:t>
            </a:r>
            <a:r>
              <a:rPr lang="en-US" altLang="en-US" sz="2700" dirty="0">
                <a:solidFill>
                  <a:srgbClr val="292929"/>
                </a:solidFill>
                <a:latin typeface="Franklin Gothic Book" panose="020B0503020102020204" pitchFamily="34" charset="0"/>
                <a:cs typeface="Helvetica" pitchFamily="34" charset="0"/>
              </a:rPr>
              <a:t> clustering tool (</a:t>
            </a:r>
            <a:r>
              <a:rPr lang="en-US" altLang="en-US" sz="2700" dirty="0" err="1">
                <a:solidFill>
                  <a:srgbClr val="292929"/>
                </a:solidFill>
                <a:latin typeface="Franklin Gothic Book" panose="020B0503020102020204" pitchFamily="34" charset="0"/>
                <a:cs typeface="Helvetica" pitchFamily="34" charset="0"/>
              </a:rPr>
              <a:t>PanOCT</a:t>
            </a:r>
            <a:r>
              <a:rPr lang="en-US" altLang="en-US" sz="2700" dirty="0">
                <a:solidFill>
                  <a:srgbClr val="292929"/>
                </a:solidFill>
                <a:latin typeface="Franklin Gothic Book" panose="020B0503020102020204" pitchFamily="34" charset="0"/>
                <a:cs typeface="Helvetica" pitchFamily="34" charset="0"/>
              </a:rPr>
              <a:t>) and three other commonly used </a:t>
            </a:r>
            <a:r>
              <a:rPr lang="en-US" altLang="en-US" sz="2700" dirty="0" err="1">
                <a:solidFill>
                  <a:srgbClr val="292929"/>
                </a:solidFill>
                <a:latin typeface="Franklin Gothic Book" panose="020B0503020102020204" pitchFamily="34" charset="0"/>
                <a:cs typeface="Helvetica" pitchFamily="34" charset="0"/>
              </a:rPr>
              <a:t>ortholog</a:t>
            </a:r>
            <a:r>
              <a:rPr lang="en-US" altLang="en-US" sz="2700" dirty="0">
                <a:solidFill>
                  <a:srgbClr val="292929"/>
                </a:solidFill>
                <a:latin typeface="Franklin Gothic Book" panose="020B0503020102020204" pitchFamily="34" charset="0"/>
                <a:cs typeface="Helvetica" pitchFamily="34" charset="0"/>
              </a:rPr>
              <a:t>-detection methods. O</a:t>
            </a:r>
            <a:r>
              <a:rPr lang="en-US" altLang="en-US" sz="2700" dirty="0" smtClean="0">
                <a:solidFill>
                  <a:srgbClr val="292929"/>
                </a:solidFill>
                <a:latin typeface="Franklin Gothic Book" panose="020B0503020102020204" pitchFamily="34" charset="0"/>
                <a:cs typeface="Helvetica" pitchFamily="34" charset="0"/>
              </a:rPr>
              <a:t>ur </a:t>
            </a:r>
            <a:r>
              <a:rPr lang="en-US" altLang="en-US" sz="2700" dirty="0">
                <a:solidFill>
                  <a:srgbClr val="292929"/>
                </a:solidFill>
                <a:latin typeface="Franklin Gothic Book" panose="020B0503020102020204" pitchFamily="34" charset="0"/>
                <a:cs typeface="Helvetica" pitchFamily="34" charset="0"/>
              </a:rPr>
              <a:t>consensus track contained the 70% common clusters present in the various genomes of </a:t>
            </a:r>
            <a:r>
              <a:rPr lang="en-US" altLang="en-US" sz="2700" i="1" dirty="0">
                <a:solidFill>
                  <a:srgbClr val="292929"/>
                </a:solidFill>
                <a:latin typeface="Franklin Gothic Book" panose="020B0503020102020204" pitchFamily="34" charset="0"/>
                <a:cs typeface="Helvetica" pitchFamily="34" charset="0"/>
              </a:rPr>
              <a:t>E. cloacae</a:t>
            </a:r>
            <a:r>
              <a:rPr lang="en-US" altLang="en-US" sz="2700" dirty="0">
                <a:solidFill>
                  <a:srgbClr val="292929"/>
                </a:solidFill>
                <a:latin typeface="Franklin Gothic Book" panose="020B0503020102020204" pitchFamily="34" charset="0"/>
                <a:cs typeface="Helvetica" pitchFamily="34" charset="0"/>
              </a:rPr>
              <a:t>. We created GFF-file format tracks for the consensus and individual genomes with Python and imported them into JBrowse, a JavaScript-based genome browser. We also prepared a reference sequence FASTA file which contained sequence data for the consensus track. Our JBrowse customizations allow users to easily view and compare clusters, flexible genome island (</a:t>
            </a:r>
            <a:r>
              <a:rPr lang="en-US" altLang="en-US" sz="2700" dirty="0" err="1">
                <a:solidFill>
                  <a:srgbClr val="292929"/>
                </a:solidFill>
                <a:latin typeface="Franklin Gothic Book" panose="020B0503020102020204" pitchFamily="34" charset="0"/>
                <a:cs typeface="Helvetica" pitchFamily="34" charset="0"/>
              </a:rPr>
              <a:t>fGI</a:t>
            </a:r>
            <a:r>
              <a:rPr lang="en-US" altLang="en-US" sz="2700" dirty="0">
                <a:solidFill>
                  <a:srgbClr val="292929"/>
                </a:solidFill>
                <a:latin typeface="Franklin Gothic Book" panose="020B0503020102020204" pitchFamily="34" charset="0"/>
                <a:cs typeface="Helvetica" pitchFamily="34" charset="0"/>
              </a:rPr>
              <a:t>) inserts, and other special features present in the consensus and genome variants</a:t>
            </a:r>
            <a:r>
              <a:rPr lang="en-US" altLang="en-US" sz="2700" dirty="0">
                <a:latin typeface="Franklin Gothic Book" panose="020B0503020102020204" pitchFamily="34" charset="0"/>
                <a:cs typeface="Helvetica" pitchFamily="34" charset="0"/>
              </a:rPr>
              <a:t>. </a:t>
            </a:r>
          </a:p>
        </p:txBody>
      </p:sp>
      <p:sp>
        <p:nvSpPr>
          <p:cNvPr id="3085" name="TextBox 1"/>
          <p:cNvSpPr txBox="1">
            <a:spLocks noChangeArrowheads="1"/>
          </p:cNvSpPr>
          <p:nvPr/>
        </p:nvSpPr>
        <p:spPr bwMode="auto">
          <a:xfrm>
            <a:off x="13468726" y="17062380"/>
            <a:ext cx="16215372" cy="2015936"/>
          </a:xfrm>
          <a:prstGeom prst="rect">
            <a:avLst/>
          </a:prstGeom>
          <a:solidFill>
            <a:srgbClr val="ECC9C7">
              <a:alpha val="56863"/>
            </a:srgbClr>
          </a:solidFill>
          <a:ln w="9525">
            <a:solidFill>
              <a:srgbClr val="84C09E"/>
            </a:solidFill>
            <a:miter lim="800000"/>
            <a:headEnd/>
            <a:tailEnd/>
          </a:ln>
        </p:spPr>
        <p:txBody>
          <a:bodyPr wrap="square">
            <a:spAutoFit/>
          </a:bodyPr>
          <a:lstStyle/>
          <a:p>
            <a:pPr algn="ctr"/>
            <a:r>
              <a:rPr lang="en-US" altLang="en-US" sz="2500" b="1" dirty="0">
                <a:solidFill>
                  <a:srgbClr val="292929"/>
                </a:solidFill>
                <a:latin typeface="Helvetica" pitchFamily="34" charset="0"/>
                <a:cs typeface="Helvetica" pitchFamily="34" charset="0"/>
              </a:rPr>
              <a:t>Figure </a:t>
            </a:r>
            <a:r>
              <a:rPr lang="en-US" altLang="en-US" sz="2500" b="1" dirty="0" smtClean="0">
                <a:solidFill>
                  <a:srgbClr val="292929"/>
                </a:solidFill>
                <a:latin typeface="Helvetica" pitchFamily="34" charset="0"/>
                <a:cs typeface="Helvetica" pitchFamily="34" charset="0"/>
              </a:rPr>
              <a:t>2.    </a:t>
            </a:r>
            <a:r>
              <a:rPr lang="en-US" altLang="en-US" sz="2500" dirty="0" smtClean="0">
                <a:solidFill>
                  <a:srgbClr val="292929"/>
                </a:solidFill>
                <a:latin typeface="Helvetica" pitchFamily="34" charset="0"/>
                <a:cs typeface="Helvetica" pitchFamily="34" charset="0"/>
              </a:rPr>
              <a:t>The topmost track with the red, clear, and green clusters are part of the E00001 Genome Track.  U_CORE is represented in the light red, STOP_CORE is represented in green, and Genes are colorless.  The same data is represented in the E00002 Track below.  The track below that is the Consensus track, which </a:t>
            </a:r>
            <a:r>
              <a:rPr lang="en-US" altLang="en-US" sz="2500" dirty="0" smtClean="0">
                <a:solidFill>
                  <a:srgbClr val="292929"/>
                </a:solidFill>
                <a:latin typeface="Helvetica" pitchFamily="34" charset="0"/>
                <a:cs typeface="Helvetica" pitchFamily="34" charset="0"/>
              </a:rPr>
              <a:t>contains CL’s and </a:t>
            </a:r>
            <a:r>
              <a:rPr lang="en-US" altLang="en-US" sz="2500" dirty="0" err="1" smtClean="0">
                <a:solidFill>
                  <a:srgbClr val="292929"/>
                </a:solidFill>
                <a:latin typeface="Helvetica" pitchFamily="34" charset="0"/>
                <a:cs typeface="Helvetica" pitchFamily="34" charset="0"/>
              </a:rPr>
              <a:t>fGI</a:t>
            </a:r>
            <a:r>
              <a:rPr lang="en-US" altLang="en-US" sz="2500" dirty="0" smtClean="0">
                <a:solidFill>
                  <a:srgbClr val="292929"/>
                </a:solidFill>
                <a:latin typeface="Helvetica" pitchFamily="34" charset="0"/>
                <a:cs typeface="Helvetica" pitchFamily="34" charset="0"/>
              </a:rPr>
              <a:t> inserts.  The CL’s are represented in blue, and the </a:t>
            </a:r>
            <a:r>
              <a:rPr lang="en-US" altLang="en-US" sz="2500" dirty="0" err="1" smtClean="0">
                <a:solidFill>
                  <a:srgbClr val="292929"/>
                </a:solidFill>
                <a:latin typeface="Helvetica" pitchFamily="34" charset="0"/>
                <a:cs typeface="Helvetica" pitchFamily="34" charset="0"/>
              </a:rPr>
              <a:t>fGI</a:t>
            </a:r>
            <a:r>
              <a:rPr lang="en-US" altLang="en-US" sz="2500" dirty="0" smtClean="0">
                <a:solidFill>
                  <a:srgbClr val="292929"/>
                </a:solidFill>
                <a:latin typeface="Helvetica" pitchFamily="34" charset="0"/>
                <a:cs typeface="Helvetica" pitchFamily="34" charset="0"/>
              </a:rPr>
              <a:t> inserts are </a:t>
            </a:r>
            <a:r>
              <a:rPr lang="en-US" altLang="en-US" sz="2500" dirty="0" err="1" smtClean="0">
                <a:solidFill>
                  <a:srgbClr val="292929"/>
                </a:solidFill>
                <a:latin typeface="Helvetica" pitchFamily="34" charset="0"/>
                <a:cs typeface="Helvetica" pitchFamily="34" charset="0"/>
              </a:rPr>
              <a:t>represnted</a:t>
            </a:r>
            <a:r>
              <a:rPr lang="en-US" altLang="en-US" sz="2500" dirty="0" smtClean="0">
                <a:solidFill>
                  <a:srgbClr val="292929"/>
                </a:solidFill>
                <a:latin typeface="Helvetica" pitchFamily="34" charset="0"/>
                <a:cs typeface="Helvetica" pitchFamily="34" charset="0"/>
              </a:rPr>
              <a:t> in purple.  Below that is the reference sequence.</a:t>
            </a:r>
            <a:endParaRPr lang="en-US" altLang="en-US" sz="2500" dirty="0">
              <a:solidFill>
                <a:srgbClr val="292929"/>
              </a:solidFill>
              <a:latin typeface="Helvetica" pitchFamily="34" charset="0"/>
              <a:cs typeface="Helvetica" pitchFamily="34" charset="0"/>
            </a:endParaRPr>
          </a:p>
        </p:txBody>
      </p:sp>
      <p:sp>
        <p:nvSpPr>
          <p:cNvPr id="3086" name="TextBox 2"/>
          <p:cNvSpPr>
            <a:spLocks noChangeArrowheads="1"/>
          </p:cNvSpPr>
          <p:nvPr/>
        </p:nvSpPr>
        <p:spPr bwMode="auto">
          <a:xfrm>
            <a:off x="652991" y="29618226"/>
            <a:ext cx="11315617" cy="861774"/>
          </a:xfrm>
          <a:prstGeom prst="rect">
            <a:avLst/>
          </a:prstGeom>
          <a:solidFill>
            <a:srgbClr val="ECC9C7">
              <a:alpha val="56863"/>
            </a:srgbClr>
          </a:solidFill>
          <a:ln>
            <a:solidFill>
              <a:srgbClr val="84C09E"/>
            </a:solidFill>
          </a:ln>
        </p:spPr>
        <p:txBody>
          <a:bodyPr wrap="square">
            <a:spAutoFit/>
          </a:bodyPr>
          <a:lstStyle/>
          <a:p>
            <a:pPr algn="ctr"/>
            <a:r>
              <a:rPr lang="en-US" altLang="en-US" sz="2500" b="1" dirty="0">
                <a:solidFill>
                  <a:srgbClr val="292929"/>
                </a:solidFill>
                <a:latin typeface="Franklin Gothic Book" panose="020B0503020102020204" pitchFamily="34" charset="0"/>
                <a:cs typeface="Helvetica" pitchFamily="34" charset="0"/>
              </a:rPr>
              <a:t>Figure 1.    </a:t>
            </a:r>
            <a:r>
              <a:rPr lang="en-US" altLang="en-US" sz="2500" dirty="0">
                <a:solidFill>
                  <a:srgbClr val="292929"/>
                </a:solidFill>
                <a:latin typeface="Franklin Gothic Book" panose="020B0503020102020204" pitchFamily="34" charset="0"/>
                <a:cs typeface="Helvetica" pitchFamily="34" charset="0"/>
              </a:rPr>
              <a:t>A screenshot of our code in the </a:t>
            </a:r>
            <a:r>
              <a:rPr lang="en-US" altLang="en-US" sz="2500" dirty="0" smtClean="0">
                <a:solidFill>
                  <a:srgbClr val="292929"/>
                </a:solidFill>
                <a:latin typeface="Franklin Gothic Book" panose="020B0503020102020204" pitchFamily="34" charset="0"/>
                <a:cs typeface="Helvetica" pitchFamily="34" charset="0"/>
              </a:rPr>
              <a:t>consensusTrackCreate.py file.  This creates the consensus (in </a:t>
            </a:r>
            <a:r>
              <a:rPr lang="en-US" altLang="en-US" sz="2500" dirty="0" err="1" smtClean="0">
                <a:solidFill>
                  <a:srgbClr val="292929"/>
                </a:solidFill>
                <a:latin typeface="Franklin Gothic Book" panose="020B0503020102020204" pitchFamily="34" charset="0"/>
                <a:cs typeface="Helvetica" pitchFamily="34" charset="0"/>
              </a:rPr>
              <a:t>gff</a:t>
            </a:r>
            <a:r>
              <a:rPr lang="en-US" altLang="en-US" sz="2500" dirty="0" smtClean="0">
                <a:solidFill>
                  <a:srgbClr val="292929"/>
                </a:solidFill>
                <a:latin typeface="Franklin Gothic Book" panose="020B0503020102020204" pitchFamily="34" charset="0"/>
                <a:cs typeface="Helvetica" pitchFamily="34" charset="0"/>
              </a:rPr>
              <a:t> format) file.</a:t>
            </a:r>
            <a:endParaRPr lang="en-US" altLang="en-US" sz="2500" b="1" dirty="0">
              <a:solidFill>
                <a:srgbClr val="292929"/>
              </a:solidFill>
              <a:latin typeface="Franklin Gothic Book" panose="020B0503020102020204" pitchFamily="34" charset="0"/>
              <a:cs typeface="Helvetica" pitchFamily="34" charset="0"/>
            </a:endParaRPr>
          </a:p>
        </p:txBody>
      </p:sp>
      <p:pic>
        <p:nvPicPr>
          <p:cNvPr id="3089" name="Picture 16" descr="C:\Users\hhochste\AppData\Local\Microsoft\Windows\Temporary Internet Files\Content.Outlook\YZ398Z51\VenterInstituteLogo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1318200"/>
            <a:ext cx="4264025"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Box 9"/>
          <p:cNvSpPr>
            <a:spLocks noChangeArrowheads="1"/>
          </p:cNvSpPr>
          <p:nvPr/>
        </p:nvSpPr>
        <p:spPr bwMode="auto">
          <a:xfrm>
            <a:off x="30861000" y="4670724"/>
            <a:ext cx="12188802" cy="16413659"/>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defRPr/>
            </a:pPr>
            <a:r>
              <a:rPr lang="en-US" altLang="en-US" sz="4400" b="1" u="sng" dirty="0">
                <a:solidFill>
                  <a:srgbClr val="292929"/>
                </a:solidFill>
                <a:latin typeface="Franklin Gothic Book" panose="020B0503020102020204" pitchFamily="34" charset="0"/>
                <a:cs typeface="Helvetica" pitchFamily="34" charset="0"/>
              </a:rPr>
              <a:t>Methods</a:t>
            </a:r>
            <a:endParaRPr lang="en-US" sz="4400" dirty="0">
              <a:solidFill>
                <a:srgbClr val="292929"/>
              </a:solidFill>
              <a:latin typeface="Franklin Gothic Book" panose="020B0503020102020204" pitchFamily="34" charset="0"/>
            </a:endParaRPr>
          </a:p>
          <a:p>
            <a:pPr marL="457200" indent="-457200">
              <a:buFont typeface="+mj-lt"/>
              <a:buAutoNum type="arabicPeriod"/>
              <a:defRPr/>
            </a:pPr>
            <a:r>
              <a:rPr lang="en-US" sz="2700" u="sng" dirty="0">
                <a:solidFill>
                  <a:srgbClr val="292929"/>
                </a:solidFill>
                <a:latin typeface="Franklin Gothic Book" panose="020B0503020102020204" pitchFamily="34" charset="0"/>
                <a:cs typeface="Helvetica" pitchFamily="34" charset="0"/>
              </a:rPr>
              <a:t>Preparing Reference FASTA file</a:t>
            </a:r>
          </a:p>
          <a:p>
            <a:pPr marL="457200" lvl="1" indent="0">
              <a:buNone/>
              <a:defRPr/>
            </a:pPr>
            <a:r>
              <a:rPr lang="en-US" sz="2700" dirty="0">
                <a:solidFill>
                  <a:srgbClr val="292929"/>
                </a:solidFill>
                <a:latin typeface="Franklin Gothic Book" panose="020B0503020102020204" pitchFamily="34" charset="0"/>
                <a:cs typeface="Helvetica" pitchFamily="34" charset="0"/>
              </a:rPr>
              <a:t>  Sequence data was taken from the </a:t>
            </a:r>
            <a:r>
              <a:rPr lang="en-US" sz="2700" dirty="0" err="1">
                <a:solidFill>
                  <a:srgbClr val="292929"/>
                </a:solidFill>
                <a:latin typeface="Franklin Gothic Book" panose="020B0503020102020204" pitchFamily="34" charset="0"/>
                <a:cs typeface="Helvetica" pitchFamily="34" charset="0"/>
              </a:rPr>
              <a:t>centroids.fasta</a:t>
            </a:r>
            <a:r>
              <a:rPr lang="en-US" sz="2700" dirty="0">
                <a:solidFill>
                  <a:srgbClr val="292929"/>
                </a:solidFill>
                <a:latin typeface="Franklin Gothic Book" panose="020B0503020102020204" pitchFamily="34" charset="0"/>
                <a:cs typeface="Helvetica" pitchFamily="34" charset="0"/>
              </a:rPr>
              <a:t> file which listed core clusters and their corresponding genes and sequences. Sequences of core clusters present on the same </a:t>
            </a:r>
            <a:r>
              <a:rPr lang="en-US" sz="2700" dirty="0" err="1">
                <a:solidFill>
                  <a:srgbClr val="292929"/>
                </a:solidFill>
                <a:latin typeface="Franklin Gothic Book" panose="020B0503020102020204" pitchFamily="34" charset="0"/>
                <a:cs typeface="Helvetica" pitchFamily="34" charset="0"/>
              </a:rPr>
              <a:t>contig</a:t>
            </a:r>
            <a:r>
              <a:rPr lang="en-US" sz="2700" dirty="0">
                <a:solidFill>
                  <a:srgbClr val="292929"/>
                </a:solidFill>
                <a:latin typeface="Franklin Gothic Book" panose="020B0503020102020204" pitchFamily="34" charset="0"/>
                <a:cs typeface="Helvetica" pitchFamily="34" charset="0"/>
              </a:rPr>
              <a:t> were concatenated and listed under that </a:t>
            </a:r>
            <a:r>
              <a:rPr lang="en-US" sz="2700" dirty="0" err="1">
                <a:solidFill>
                  <a:srgbClr val="292929"/>
                </a:solidFill>
                <a:latin typeface="Franklin Gothic Book" panose="020B0503020102020204" pitchFamily="34" charset="0"/>
                <a:cs typeface="Helvetica" pitchFamily="34" charset="0"/>
              </a:rPr>
              <a:t>contig</a:t>
            </a:r>
            <a:r>
              <a:rPr lang="en-US" sz="2700" dirty="0">
                <a:solidFill>
                  <a:srgbClr val="292929"/>
                </a:solidFill>
                <a:latin typeface="Franklin Gothic Book" panose="020B0503020102020204" pitchFamily="34" charset="0"/>
                <a:cs typeface="Helvetica" pitchFamily="34" charset="0"/>
              </a:rPr>
              <a:t> on the FASTA file. Sequences for insertions and non-core clusters were substituted with X’s. Features not represented by </a:t>
            </a:r>
            <a:r>
              <a:rPr lang="en-US" sz="2700" dirty="0" err="1">
                <a:solidFill>
                  <a:srgbClr val="292929"/>
                </a:solidFill>
                <a:latin typeface="Franklin Gothic Book" panose="020B0503020102020204" pitchFamily="34" charset="0"/>
                <a:cs typeface="Helvetica" pitchFamily="34" charset="0"/>
              </a:rPr>
              <a:t>centroid.fasta</a:t>
            </a:r>
            <a:r>
              <a:rPr lang="en-US" sz="2700" dirty="0">
                <a:solidFill>
                  <a:srgbClr val="292929"/>
                </a:solidFill>
                <a:latin typeface="Franklin Gothic Book" panose="020B0503020102020204" pitchFamily="34" charset="0"/>
                <a:cs typeface="Helvetica" pitchFamily="34" charset="0"/>
              </a:rPr>
              <a:t> were placed in a “Missing” </a:t>
            </a:r>
            <a:r>
              <a:rPr lang="en-US" sz="2700" dirty="0" err="1">
                <a:solidFill>
                  <a:srgbClr val="292929"/>
                </a:solidFill>
                <a:latin typeface="Franklin Gothic Book" panose="020B0503020102020204" pitchFamily="34" charset="0"/>
                <a:cs typeface="Helvetica" pitchFamily="34" charset="0"/>
              </a:rPr>
              <a:t>contig</a:t>
            </a:r>
            <a:r>
              <a:rPr lang="en-US" sz="2700" dirty="0">
                <a:solidFill>
                  <a:srgbClr val="292929"/>
                </a:solidFill>
                <a:latin typeface="Franklin Gothic Book" panose="020B0503020102020204" pitchFamily="34" charset="0"/>
                <a:cs typeface="Helvetica" pitchFamily="34" charset="0"/>
              </a:rPr>
              <a:t>. Python was used to prepare the reference sequence FASTA file. The following script from the JCVI </a:t>
            </a:r>
            <a:r>
              <a:rPr lang="en-US" sz="2700" dirty="0" err="1">
                <a:solidFill>
                  <a:srgbClr val="292929"/>
                </a:solidFill>
                <a:latin typeface="Franklin Gothic Book" panose="020B0503020102020204" pitchFamily="34" charset="0"/>
                <a:cs typeface="Helvetica" pitchFamily="34" charset="0"/>
              </a:rPr>
              <a:t>Araport</a:t>
            </a:r>
            <a:r>
              <a:rPr lang="en-US" sz="2700" dirty="0">
                <a:solidFill>
                  <a:srgbClr val="292929"/>
                </a:solidFill>
                <a:latin typeface="Franklin Gothic Book" panose="020B0503020102020204" pitchFamily="34" charset="0"/>
                <a:cs typeface="Helvetica" pitchFamily="34" charset="0"/>
              </a:rPr>
              <a:t> project was used to process the file:</a:t>
            </a:r>
          </a:p>
          <a:p>
            <a:pPr marL="457200" indent="-457200">
              <a:buFont typeface="+mj-lt"/>
              <a:buAutoNum type="arabicPeriod"/>
              <a:defRPr/>
            </a:pPr>
            <a:r>
              <a:rPr lang="en-US" sz="2700" u="sng" dirty="0">
                <a:solidFill>
                  <a:srgbClr val="292929"/>
                </a:solidFill>
                <a:latin typeface="Franklin Gothic Book" panose="020B0503020102020204" pitchFamily="34" charset="0"/>
                <a:cs typeface="Helvetica" pitchFamily="34" charset="0"/>
              </a:rPr>
              <a:t>Preparing Consensus Track file</a:t>
            </a:r>
          </a:p>
          <a:p>
            <a:pPr marL="457200" lvl="1" indent="0">
              <a:buNone/>
              <a:defRPr/>
            </a:pPr>
            <a:r>
              <a:rPr lang="en-US" sz="2700" dirty="0">
                <a:solidFill>
                  <a:srgbClr val="292929"/>
                </a:solidFill>
                <a:latin typeface="Franklin Gothic Book" panose="020B0503020102020204" pitchFamily="34" charset="0"/>
                <a:cs typeface="Helvetica" pitchFamily="34" charset="0"/>
              </a:rPr>
              <a:t>  Consensus track data such as coordinates, </a:t>
            </a:r>
            <a:r>
              <a:rPr lang="en-US" sz="2700" dirty="0" err="1">
                <a:solidFill>
                  <a:srgbClr val="292929"/>
                </a:solidFill>
                <a:latin typeface="Franklin Gothic Book" panose="020B0503020102020204" pitchFamily="34" charset="0"/>
                <a:cs typeface="Helvetica" pitchFamily="34" charset="0"/>
              </a:rPr>
              <a:t>contigs</a:t>
            </a:r>
            <a:r>
              <a:rPr lang="en-US" sz="2700" dirty="0">
                <a:solidFill>
                  <a:srgbClr val="292929"/>
                </a:solidFill>
                <a:latin typeface="Franklin Gothic Book" panose="020B0503020102020204" pitchFamily="34" charset="0"/>
                <a:cs typeface="Helvetica" pitchFamily="34" charset="0"/>
              </a:rPr>
              <a:t>, clusters, and annotations were taken from the </a:t>
            </a:r>
            <a:r>
              <a:rPr lang="en-US" sz="2700" dirty="0" err="1">
                <a:solidFill>
                  <a:srgbClr val="292929"/>
                </a:solidFill>
                <a:latin typeface="Franklin Gothic Book" panose="020B0503020102020204" pitchFamily="34" charset="0"/>
                <a:cs typeface="Helvetica" pitchFamily="34" charset="0"/>
              </a:rPr>
              <a:t>Core.att_fgi</a:t>
            </a:r>
            <a:r>
              <a:rPr lang="en-US" sz="2700" dirty="0">
                <a:solidFill>
                  <a:srgbClr val="292929"/>
                </a:solidFill>
                <a:latin typeface="Franklin Gothic Book" panose="020B0503020102020204" pitchFamily="34" charset="0"/>
                <a:cs typeface="Helvetica" pitchFamily="34" charset="0"/>
              </a:rPr>
              <a:t> file. The consensus track contains two features: </a:t>
            </a:r>
            <a:r>
              <a:rPr lang="en-US" sz="2700" dirty="0" err="1">
                <a:solidFill>
                  <a:srgbClr val="292929"/>
                </a:solidFill>
                <a:latin typeface="Franklin Gothic Book" panose="020B0503020102020204" pitchFamily="34" charset="0"/>
                <a:cs typeface="Helvetica" pitchFamily="34" charset="0"/>
              </a:rPr>
              <a:t>fGI</a:t>
            </a:r>
            <a:r>
              <a:rPr lang="en-US" sz="2700" dirty="0">
                <a:solidFill>
                  <a:srgbClr val="292929"/>
                </a:solidFill>
                <a:latin typeface="Franklin Gothic Book" panose="020B0503020102020204" pitchFamily="34" charset="0"/>
                <a:cs typeface="Helvetica" pitchFamily="34" charset="0"/>
              </a:rPr>
              <a:t> insertions (</a:t>
            </a:r>
            <a:r>
              <a:rPr lang="en-US" sz="2700" dirty="0" err="1">
                <a:solidFill>
                  <a:srgbClr val="292929"/>
                </a:solidFill>
                <a:latin typeface="Franklin Gothic Book" panose="020B0503020102020204" pitchFamily="34" charset="0"/>
                <a:cs typeface="Helvetica" pitchFamily="34" charset="0"/>
              </a:rPr>
              <a:t>fgi_INS</a:t>
            </a:r>
            <a:r>
              <a:rPr lang="en-US" sz="2700" dirty="0">
                <a:solidFill>
                  <a:srgbClr val="292929"/>
                </a:solidFill>
                <a:latin typeface="Franklin Gothic Book" panose="020B0503020102020204" pitchFamily="34" charset="0"/>
                <a:cs typeface="Helvetica" pitchFamily="34" charset="0"/>
              </a:rPr>
              <a:t>) and core clusters (CL). Python was used to prepare the consensus GFF track file. The following script from the JCVI </a:t>
            </a:r>
            <a:r>
              <a:rPr lang="en-US" sz="2700" dirty="0" err="1">
                <a:solidFill>
                  <a:srgbClr val="292929"/>
                </a:solidFill>
                <a:latin typeface="Franklin Gothic Book" panose="020B0503020102020204" pitchFamily="34" charset="0"/>
                <a:cs typeface="Helvetica" pitchFamily="34" charset="0"/>
              </a:rPr>
              <a:t>Araport</a:t>
            </a:r>
            <a:r>
              <a:rPr lang="en-US" sz="2700" dirty="0">
                <a:solidFill>
                  <a:srgbClr val="292929"/>
                </a:solidFill>
                <a:latin typeface="Franklin Gothic Book" panose="020B0503020102020204" pitchFamily="34" charset="0"/>
                <a:cs typeface="Helvetica" pitchFamily="34" charset="0"/>
              </a:rPr>
              <a:t> project was used to process the file:</a:t>
            </a:r>
          </a:p>
          <a:p>
            <a:pPr marL="457200" indent="-457200">
              <a:buFont typeface="+mj-lt"/>
              <a:buAutoNum type="arabicPeriod"/>
              <a:defRPr/>
            </a:pPr>
            <a:r>
              <a:rPr lang="en-US" sz="2700" u="sng" dirty="0">
                <a:solidFill>
                  <a:srgbClr val="292929"/>
                </a:solidFill>
                <a:latin typeface="Franklin Gothic Book" panose="020B0503020102020204" pitchFamily="34" charset="0"/>
                <a:cs typeface="Helvetica" pitchFamily="34" charset="0"/>
              </a:rPr>
              <a:t>Preparing Genome Track file</a:t>
            </a:r>
          </a:p>
          <a:p>
            <a:pPr marL="457200" lvl="1" indent="0">
              <a:buNone/>
              <a:defRPr/>
            </a:pPr>
            <a:r>
              <a:rPr lang="en-US" sz="2700" dirty="0">
                <a:solidFill>
                  <a:srgbClr val="292929"/>
                </a:solidFill>
                <a:latin typeface="Franklin Gothic Book" panose="020B0503020102020204" pitchFamily="34" charset="0"/>
                <a:cs typeface="Helvetica" pitchFamily="34" charset="0"/>
              </a:rPr>
              <a:t>  Individual genome track data came from the </a:t>
            </a:r>
            <a:r>
              <a:rPr lang="en-US" sz="2700" dirty="0" err="1">
                <a:solidFill>
                  <a:srgbClr val="292929"/>
                </a:solidFill>
                <a:latin typeface="Franklin Gothic Book" panose="020B0503020102020204" pitchFamily="34" charset="0"/>
                <a:cs typeface="Helvetica" pitchFamily="34" charset="0"/>
              </a:rPr>
              <a:t>combined_att.file</a:t>
            </a:r>
            <a:r>
              <a:rPr lang="en-US" sz="2700" dirty="0">
                <a:solidFill>
                  <a:srgbClr val="292929"/>
                </a:solidFill>
                <a:latin typeface="Franklin Gothic Book" panose="020B0503020102020204" pitchFamily="34" charset="0"/>
                <a:cs typeface="Helvetica" pitchFamily="34" charset="0"/>
              </a:rPr>
              <a:t>, </a:t>
            </a:r>
            <a:r>
              <a:rPr lang="en-US" sz="2700" dirty="0" err="1">
                <a:solidFill>
                  <a:srgbClr val="292929"/>
                </a:solidFill>
                <a:latin typeface="Franklin Gothic Book" panose="020B0503020102020204" pitchFamily="34" charset="0"/>
                <a:cs typeface="Helvetica" pitchFamily="34" charset="0"/>
              </a:rPr>
              <a:t>panoct.results</a:t>
            </a:r>
            <a:r>
              <a:rPr lang="en-US" sz="2700" dirty="0">
                <a:solidFill>
                  <a:srgbClr val="292929"/>
                </a:solidFill>
                <a:latin typeface="Franklin Gothic Book" panose="020B0503020102020204" pitchFamily="34" charset="0"/>
                <a:cs typeface="Helvetica" pitchFamily="34" charset="0"/>
              </a:rPr>
              <a:t>, and </a:t>
            </a:r>
            <a:r>
              <a:rPr lang="en-US" sz="2700" dirty="0" err="1">
                <a:solidFill>
                  <a:srgbClr val="292929"/>
                </a:solidFill>
                <a:latin typeface="Franklin Gothic Book" panose="020B0503020102020204" pitchFamily="34" charset="0"/>
                <a:cs typeface="Helvetica" pitchFamily="34" charset="0"/>
              </a:rPr>
              <a:t>fgi_stats.details</a:t>
            </a:r>
            <a:r>
              <a:rPr lang="en-US" sz="2700" dirty="0">
                <a:solidFill>
                  <a:srgbClr val="292929"/>
                </a:solidFill>
                <a:latin typeface="Franklin Gothic Book" panose="020B0503020102020204" pitchFamily="34" charset="0"/>
                <a:cs typeface="Helvetica" pitchFamily="34" charset="0"/>
              </a:rPr>
              <a:t>. The </a:t>
            </a:r>
            <a:r>
              <a:rPr lang="en-US" sz="2700" dirty="0" err="1">
                <a:solidFill>
                  <a:srgbClr val="292929"/>
                </a:solidFill>
                <a:latin typeface="Franklin Gothic Book" panose="020B0503020102020204" pitchFamily="34" charset="0"/>
                <a:cs typeface="Helvetica" pitchFamily="34" charset="0"/>
              </a:rPr>
              <a:t>combined_att.file</a:t>
            </a:r>
            <a:r>
              <a:rPr lang="en-US" sz="2700" dirty="0">
                <a:solidFill>
                  <a:srgbClr val="292929"/>
                </a:solidFill>
                <a:latin typeface="Franklin Gothic Book" panose="020B0503020102020204" pitchFamily="34" charset="0"/>
                <a:cs typeface="Helvetica" pitchFamily="34" charset="0"/>
              </a:rPr>
              <a:t> file provided the genes present in each genome. The </a:t>
            </a:r>
            <a:r>
              <a:rPr lang="en-US" sz="2700" dirty="0" err="1">
                <a:solidFill>
                  <a:srgbClr val="292929"/>
                </a:solidFill>
                <a:latin typeface="Franklin Gothic Book" panose="020B0503020102020204" pitchFamily="34" charset="0"/>
                <a:cs typeface="Helvetica" pitchFamily="34" charset="0"/>
              </a:rPr>
              <a:t>panoct.results</a:t>
            </a:r>
            <a:r>
              <a:rPr lang="en-US" sz="2700" dirty="0">
                <a:solidFill>
                  <a:srgbClr val="292929"/>
                </a:solidFill>
                <a:latin typeface="Franklin Gothic Book" panose="020B0503020102020204" pitchFamily="34" charset="0"/>
                <a:cs typeface="Helvetica" pitchFamily="34" charset="0"/>
              </a:rPr>
              <a:t> file mapped the clusters associated with each gene per genome. The </a:t>
            </a:r>
            <a:r>
              <a:rPr lang="en-US" sz="2700" dirty="0" err="1">
                <a:solidFill>
                  <a:srgbClr val="292929"/>
                </a:solidFill>
                <a:latin typeface="Franklin Gothic Book" panose="020B0503020102020204" pitchFamily="34" charset="0"/>
                <a:cs typeface="Helvetica" pitchFamily="34" charset="0"/>
              </a:rPr>
              <a:t>fgi_stats.details</a:t>
            </a:r>
            <a:r>
              <a:rPr lang="en-US" sz="2700" dirty="0">
                <a:solidFill>
                  <a:srgbClr val="292929"/>
                </a:solidFill>
                <a:latin typeface="Franklin Gothic Book" panose="020B0503020102020204" pitchFamily="34" charset="0"/>
                <a:cs typeface="Helvetica" pitchFamily="34" charset="0"/>
              </a:rPr>
              <a:t> file provided the </a:t>
            </a:r>
            <a:r>
              <a:rPr lang="en-US" sz="2700" dirty="0" err="1">
                <a:solidFill>
                  <a:srgbClr val="292929"/>
                </a:solidFill>
                <a:latin typeface="Franklin Gothic Book" panose="020B0503020102020204" pitchFamily="34" charset="0"/>
                <a:cs typeface="Helvetica" pitchFamily="34" charset="0"/>
              </a:rPr>
              <a:t>fGI</a:t>
            </a:r>
            <a:r>
              <a:rPr lang="en-US" sz="2700" dirty="0">
                <a:solidFill>
                  <a:srgbClr val="292929"/>
                </a:solidFill>
                <a:latin typeface="Franklin Gothic Book" panose="020B0503020102020204" pitchFamily="34" charset="0"/>
                <a:cs typeface="Helvetica" pitchFamily="34" charset="0"/>
              </a:rPr>
              <a:t> insertion data for each genome. The individual genome tracks contained four features, U_CORE, STOP_CORE, Gene, and Break, and two subfeatures to display the </a:t>
            </a:r>
            <a:r>
              <a:rPr lang="en-US" sz="2700" dirty="0" err="1">
                <a:solidFill>
                  <a:srgbClr val="292929"/>
                </a:solidFill>
                <a:latin typeface="Franklin Gothic Book" panose="020B0503020102020204" pitchFamily="34" charset="0"/>
                <a:cs typeface="Helvetica" pitchFamily="34" charset="0"/>
              </a:rPr>
              <a:t>fGI</a:t>
            </a:r>
            <a:r>
              <a:rPr lang="en-US" sz="2700" dirty="0">
                <a:solidFill>
                  <a:srgbClr val="292929"/>
                </a:solidFill>
                <a:latin typeface="Franklin Gothic Book" panose="020B0503020102020204" pitchFamily="34" charset="0"/>
                <a:cs typeface="Helvetica" pitchFamily="34" charset="0"/>
              </a:rPr>
              <a:t> insertions, </a:t>
            </a:r>
            <a:r>
              <a:rPr lang="en-US" sz="2700" dirty="0" err="1">
                <a:solidFill>
                  <a:srgbClr val="292929"/>
                </a:solidFill>
                <a:latin typeface="Franklin Gothic Book" panose="020B0503020102020204" pitchFamily="34" charset="0"/>
                <a:cs typeface="Helvetica" pitchFamily="34" charset="0"/>
              </a:rPr>
              <a:t>fgi_u</a:t>
            </a:r>
            <a:r>
              <a:rPr lang="en-US" sz="2700" dirty="0">
                <a:solidFill>
                  <a:srgbClr val="292929"/>
                </a:solidFill>
                <a:latin typeface="Franklin Gothic Book" panose="020B0503020102020204" pitchFamily="34" charset="0"/>
                <a:cs typeface="Helvetica" pitchFamily="34" charset="0"/>
              </a:rPr>
              <a:t> and </a:t>
            </a:r>
            <a:r>
              <a:rPr lang="en-US" sz="2700" dirty="0" err="1">
                <a:solidFill>
                  <a:srgbClr val="292929"/>
                </a:solidFill>
                <a:latin typeface="Franklin Gothic Book" panose="020B0503020102020204" pitchFamily="34" charset="0"/>
                <a:cs typeface="Helvetica" pitchFamily="34" charset="0"/>
              </a:rPr>
              <a:t>fgi_s</a:t>
            </a:r>
            <a:r>
              <a:rPr lang="en-US" sz="2700" dirty="0">
                <a:solidFill>
                  <a:srgbClr val="292929"/>
                </a:solidFill>
                <a:latin typeface="Franklin Gothic Book" panose="020B0503020102020204" pitchFamily="34" charset="0"/>
                <a:cs typeface="Helvetica" pitchFamily="34" charset="0"/>
              </a:rPr>
              <a:t>. Python was used to prepare the individual genome GFF tracks. The following script from the JCVI </a:t>
            </a:r>
            <a:r>
              <a:rPr lang="en-US" sz="2700" dirty="0" err="1">
                <a:solidFill>
                  <a:srgbClr val="292929"/>
                </a:solidFill>
                <a:latin typeface="Franklin Gothic Book" panose="020B0503020102020204" pitchFamily="34" charset="0"/>
                <a:cs typeface="Helvetica" pitchFamily="34" charset="0"/>
              </a:rPr>
              <a:t>Araport</a:t>
            </a:r>
            <a:r>
              <a:rPr lang="en-US" sz="2700" dirty="0">
                <a:solidFill>
                  <a:srgbClr val="292929"/>
                </a:solidFill>
                <a:latin typeface="Franklin Gothic Book" panose="020B0503020102020204" pitchFamily="34" charset="0"/>
                <a:cs typeface="Helvetica" pitchFamily="34" charset="0"/>
              </a:rPr>
              <a:t> project was used to process the file:</a:t>
            </a:r>
          </a:p>
          <a:p>
            <a:pPr marL="457200" indent="-457200">
              <a:buFont typeface="+mj-lt"/>
              <a:buAutoNum type="arabicPeriod"/>
              <a:defRPr/>
            </a:pPr>
            <a:r>
              <a:rPr lang="en-US" sz="2700" u="sng" dirty="0">
                <a:solidFill>
                  <a:srgbClr val="292929"/>
                </a:solidFill>
                <a:latin typeface="Franklin Gothic Book" panose="020B0503020102020204" pitchFamily="34" charset="0"/>
                <a:cs typeface="Helvetica" pitchFamily="34" charset="0"/>
              </a:rPr>
              <a:t>Customizing Tracks</a:t>
            </a:r>
          </a:p>
          <a:p>
            <a:pPr marL="457200" lvl="1" indent="0">
              <a:buNone/>
              <a:defRPr/>
            </a:pPr>
            <a:r>
              <a:rPr lang="en-US" sz="2700" dirty="0">
                <a:solidFill>
                  <a:srgbClr val="292929"/>
                </a:solidFill>
                <a:latin typeface="Franklin Gothic Book" panose="020B0503020102020204" pitchFamily="34" charset="0"/>
                <a:cs typeface="Helvetica" pitchFamily="34" charset="0"/>
              </a:rPr>
              <a:t>   Track customization was done by editing the </a:t>
            </a:r>
            <a:r>
              <a:rPr lang="en-US" sz="2700" dirty="0" err="1">
                <a:solidFill>
                  <a:srgbClr val="292929"/>
                </a:solidFill>
                <a:latin typeface="Franklin Gothic Book" panose="020B0503020102020204" pitchFamily="34" charset="0"/>
                <a:cs typeface="Helvetica" pitchFamily="34" charset="0"/>
              </a:rPr>
              <a:t>trackList.json</a:t>
            </a:r>
            <a:r>
              <a:rPr lang="en-US" sz="2700" dirty="0">
                <a:solidFill>
                  <a:srgbClr val="292929"/>
                </a:solidFill>
                <a:latin typeface="Franklin Gothic Book" panose="020B0503020102020204" pitchFamily="34" charset="0"/>
                <a:cs typeface="Helvetica" pitchFamily="34" charset="0"/>
              </a:rPr>
              <a:t> file for the JBrowse tracks. The feature tracks were all designed with </a:t>
            </a:r>
            <a:r>
              <a:rPr lang="en-US" sz="2700" dirty="0" err="1">
                <a:solidFill>
                  <a:srgbClr val="292929"/>
                </a:solidFill>
                <a:latin typeface="Franklin Gothic Book" panose="020B0503020102020204" pitchFamily="34" charset="0"/>
                <a:cs typeface="Helvetica" pitchFamily="34" charset="0"/>
              </a:rPr>
              <a:t>HTMLFeatures</a:t>
            </a:r>
            <a:r>
              <a:rPr lang="en-US" sz="2700" dirty="0">
                <a:solidFill>
                  <a:srgbClr val="292929"/>
                </a:solidFill>
                <a:latin typeface="Franklin Gothic Book" panose="020B0503020102020204" pitchFamily="34" charset="0"/>
                <a:cs typeface="Helvetica" pitchFamily="34" charset="0"/>
              </a:rPr>
              <a:t> for best representation.</a:t>
            </a:r>
            <a:endParaRPr lang="en-US" altLang="en-US" sz="2700" dirty="0">
              <a:solidFill>
                <a:srgbClr val="292929"/>
              </a:solidFill>
              <a:latin typeface="Franklin Gothic Book" panose="020B0503020102020204" pitchFamily="34" charset="0"/>
              <a:cs typeface="Helvetica" pitchFamily="34" charset="0"/>
            </a:endParaRPr>
          </a:p>
        </p:txBody>
      </p:sp>
      <p:sp>
        <p:nvSpPr>
          <p:cNvPr id="33" name="TextBox 9"/>
          <p:cNvSpPr>
            <a:spLocks noChangeArrowheads="1"/>
          </p:cNvSpPr>
          <p:nvPr/>
        </p:nvSpPr>
        <p:spPr bwMode="auto">
          <a:xfrm>
            <a:off x="549273" y="13725885"/>
            <a:ext cx="11667797" cy="4719590"/>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latin typeface="Franklin Gothic Book" panose="020B0503020102020204" pitchFamily="34" charset="0"/>
                <a:cs typeface="Helvetica" pitchFamily="34" charset="0"/>
              </a:rPr>
              <a:t>Background</a:t>
            </a:r>
          </a:p>
          <a:p>
            <a:pPr>
              <a:buNone/>
            </a:pPr>
            <a:r>
              <a:rPr lang="en-US" sz="2700" dirty="0">
                <a:latin typeface="Franklin Gothic Book" panose="020B0503020102020204" pitchFamily="34" charset="0"/>
              </a:rPr>
              <a:t>Pan-genome analysis is the process of comparing protein content in order to identify the differences between strains.  However to find the differences between the strains, one must find the identical proteins throughout them.  The easiest way to find these proteins is to find the orthologous clusters.  We used pan-genomic analysis for this project to identify the orthologous clusters within the bacterium </a:t>
            </a:r>
            <a:r>
              <a:rPr lang="en-US" sz="2700" i="1" dirty="0" err="1">
                <a:latin typeface="Franklin Gothic Book" panose="020B0503020102020204" pitchFamily="34" charset="0"/>
              </a:rPr>
              <a:t>Enterobacter</a:t>
            </a:r>
            <a:r>
              <a:rPr lang="en-US" sz="2700" i="1" dirty="0">
                <a:latin typeface="Franklin Gothic Book" panose="020B0503020102020204" pitchFamily="34" charset="0"/>
              </a:rPr>
              <a:t> cloacae</a:t>
            </a:r>
            <a:r>
              <a:rPr lang="en-US" sz="2700" dirty="0" smtClean="0">
                <a:latin typeface="Franklin Gothic Book" panose="020B0503020102020204" pitchFamily="34" charset="0"/>
              </a:rPr>
              <a:t>.</a:t>
            </a:r>
            <a:endParaRPr lang="en-US" sz="2700" dirty="0">
              <a:latin typeface="Franklin Gothic Book" panose="020B0503020102020204" pitchFamily="34" charset="0"/>
            </a:endParaRPr>
          </a:p>
        </p:txBody>
      </p:sp>
      <p:sp>
        <p:nvSpPr>
          <p:cNvPr id="34" name="TextBox 9"/>
          <p:cNvSpPr>
            <a:spLocks noChangeArrowheads="1"/>
          </p:cNvSpPr>
          <p:nvPr/>
        </p:nvSpPr>
        <p:spPr bwMode="auto">
          <a:xfrm>
            <a:off x="13479235" y="20004310"/>
            <a:ext cx="16323908" cy="6360890"/>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solidFill>
                  <a:srgbClr val="292929"/>
                </a:solidFill>
                <a:latin typeface="Franklin Gothic Book" panose="020B0503020102020204" pitchFamily="34" charset="0"/>
                <a:cs typeface="Helvetica" pitchFamily="34" charset="0"/>
              </a:rPr>
              <a:t>Challenges</a:t>
            </a:r>
          </a:p>
          <a:p>
            <a:pPr eaLnBrk="1" hangingPunct="1">
              <a:spcBef>
                <a:spcPct val="0"/>
              </a:spcBef>
              <a:spcAft>
                <a:spcPts val="1200"/>
              </a:spcAft>
              <a:buFontTx/>
              <a:buNone/>
            </a:pPr>
            <a:r>
              <a:rPr lang="en-US" altLang="en-US" sz="2700" dirty="0" smtClean="0">
                <a:solidFill>
                  <a:srgbClr val="292929"/>
                </a:solidFill>
                <a:latin typeface="Franklin Gothic Book" panose="020B0503020102020204" pitchFamily="34" charset="0"/>
                <a:cs typeface="Helvetica" pitchFamily="34" charset="0"/>
              </a:rPr>
              <a:t>While the cluster coordinates provided in the data were with respect to the nucleotide level, the reference sequence data were with respect to the peptide level. To account for this discrepancy, we divided the coordinates by 3 to match the sequence with the clusters. </a:t>
            </a:r>
          </a:p>
          <a:p>
            <a:pPr>
              <a:buNone/>
            </a:pPr>
            <a:r>
              <a:rPr lang="en-US" altLang="en-US" sz="2700" dirty="0" smtClean="0">
                <a:solidFill>
                  <a:srgbClr val="292929"/>
                </a:solidFill>
                <a:latin typeface="Franklin Gothic Book" panose="020B0503020102020204" pitchFamily="34" charset="0"/>
                <a:cs typeface="Helvetica" pitchFamily="34" charset="0"/>
              </a:rPr>
              <a:t>    The reference sequence represented the core clusters present in the consensus. </a:t>
            </a:r>
            <a:r>
              <a:rPr lang="en-US" altLang="en-US" sz="2700" dirty="0">
                <a:solidFill>
                  <a:srgbClr val="292929"/>
                </a:solidFill>
                <a:latin typeface="Franklin Gothic Book" panose="020B0503020102020204" pitchFamily="34" charset="0"/>
                <a:cs typeface="Helvetica" pitchFamily="34" charset="0"/>
              </a:rPr>
              <a:t>Genomes contained clusters that are not present in consensus core genome, non consensus clusters were listed in “missing” consensus </a:t>
            </a:r>
            <a:r>
              <a:rPr lang="en-US" altLang="en-US" sz="2700" dirty="0" err="1">
                <a:solidFill>
                  <a:srgbClr val="292929"/>
                </a:solidFill>
                <a:latin typeface="Franklin Gothic Book" panose="020B0503020102020204" pitchFamily="34" charset="0"/>
                <a:cs typeface="Helvetica" pitchFamily="34" charset="0"/>
              </a:rPr>
              <a:t>contig</a:t>
            </a:r>
            <a:r>
              <a:rPr lang="en-US" altLang="en-US" sz="2700" dirty="0">
                <a:solidFill>
                  <a:srgbClr val="292929"/>
                </a:solidFill>
                <a:latin typeface="Franklin Gothic Book" panose="020B0503020102020204" pitchFamily="34" charset="0"/>
                <a:cs typeface="Helvetica" pitchFamily="34" charset="0"/>
              </a:rPr>
              <a:t>. </a:t>
            </a:r>
            <a:r>
              <a:rPr lang="en-US" sz="2700" dirty="0">
                <a:solidFill>
                  <a:srgbClr val="292929"/>
                </a:solidFill>
                <a:latin typeface="Franklin Gothic Book" panose="020B0503020102020204" pitchFamily="34" charset="0"/>
                <a:cs typeface="Helvetica" pitchFamily="34" charset="0"/>
              </a:rPr>
              <a:t>Ambiguous Amino Acid code “X” was used </a:t>
            </a:r>
            <a:r>
              <a:rPr lang="en-US" sz="2700" dirty="0" smtClean="0">
                <a:solidFill>
                  <a:srgbClr val="292929"/>
                </a:solidFill>
                <a:latin typeface="Franklin Gothic Book" panose="020B0503020102020204" pitchFamily="34" charset="0"/>
                <a:cs typeface="Helvetica" pitchFamily="34" charset="0"/>
              </a:rPr>
              <a:t>to represent inserts and non core clusters. </a:t>
            </a:r>
            <a:endParaRPr lang="en-US" altLang="en-US" sz="2700" dirty="0" smtClean="0">
              <a:solidFill>
                <a:srgbClr val="292929"/>
              </a:solidFill>
              <a:latin typeface="Franklin Gothic Book" panose="020B0503020102020204" pitchFamily="34" charset="0"/>
              <a:cs typeface="Helvetica" pitchFamily="34" charset="0"/>
            </a:endParaRPr>
          </a:p>
          <a:p>
            <a:pPr>
              <a:buNone/>
            </a:pPr>
            <a:r>
              <a:rPr lang="en-US" altLang="en-US" sz="2700" dirty="0" smtClean="0">
                <a:solidFill>
                  <a:srgbClr val="292929"/>
                </a:solidFill>
                <a:latin typeface="Franklin Gothic Book" panose="020B0503020102020204" pitchFamily="34" charset="0"/>
                <a:cs typeface="Helvetica" pitchFamily="34" charset="0"/>
              </a:rPr>
              <a:t>    Some of the U_CORE features existed across multiple </a:t>
            </a:r>
            <a:r>
              <a:rPr lang="en-US" altLang="en-US" sz="2700" dirty="0" err="1" smtClean="0">
                <a:solidFill>
                  <a:srgbClr val="292929"/>
                </a:solidFill>
                <a:latin typeface="Franklin Gothic Book" panose="020B0503020102020204" pitchFamily="34" charset="0"/>
                <a:cs typeface="Helvetica" pitchFamily="34" charset="0"/>
              </a:rPr>
              <a:t>contigs</a:t>
            </a:r>
            <a:r>
              <a:rPr lang="en-US" altLang="en-US" sz="2700" dirty="0" smtClean="0">
                <a:solidFill>
                  <a:srgbClr val="292929"/>
                </a:solidFill>
                <a:latin typeface="Franklin Gothic Book" panose="020B0503020102020204" pitchFamily="34" charset="0"/>
                <a:cs typeface="Helvetica" pitchFamily="34" charset="0"/>
              </a:rPr>
              <a:t> due to the circular nature of the E. cloacae strain. Since JBrowse only supports a linear view, we listed the other </a:t>
            </a:r>
            <a:r>
              <a:rPr lang="en-US" altLang="en-US" sz="2700" dirty="0" err="1" smtClean="0">
                <a:solidFill>
                  <a:srgbClr val="292929"/>
                </a:solidFill>
                <a:latin typeface="Franklin Gothic Book" panose="020B0503020102020204" pitchFamily="34" charset="0"/>
                <a:cs typeface="Helvetica" pitchFamily="34" charset="0"/>
              </a:rPr>
              <a:t>contigs</a:t>
            </a:r>
            <a:r>
              <a:rPr lang="en-US" altLang="en-US" sz="2700" dirty="0" smtClean="0">
                <a:solidFill>
                  <a:srgbClr val="292929"/>
                </a:solidFill>
                <a:latin typeface="Franklin Gothic Book" panose="020B0503020102020204" pitchFamily="34" charset="0"/>
                <a:cs typeface="Helvetica" pitchFamily="34" charset="0"/>
              </a:rPr>
              <a:t> IDs in track details</a:t>
            </a:r>
            <a:r>
              <a:rPr lang="en-US" altLang="en-US" sz="2700" dirty="0" smtClean="0">
                <a:solidFill>
                  <a:srgbClr val="292929"/>
                </a:solidFill>
                <a:latin typeface="Franklin Gothic Book" panose="020B0503020102020204" pitchFamily="34" charset="0"/>
                <a:cs typeface="Helvetica" pitchFamily="34" charset="0"/>
              </a:rPr>
              <a:t>. </a:t>
            </a:r>
            <a:endParaRPr lang="en-US" altLang="en-US" sz="2700" dirty="0" smtClean="0">
              <a:solidFill>
                <a:srgbClr val="292929"/>
              </a:solidFill>
              <a:latin typeface="Franklin Gothic Book" panose="020B0503020102020204" pitchFamily="34" charset="0"/>
              <a:cs typeface="Helvetica" pitchFamily="34" charset="0"/>
            </a:endParaRPr>
          </a:p>
        </p:txBody>
      </p:sp>
      <p:sp>
        <p:nvSpPr>
          <p:cNvPr id="35" name="TextBox 9"/>
          <p:cNvSpPr>
            <a:spLocks noChangeArrowheads="1"/>
          </p:cNvSpPr>
          <p:nvPr/>
        </p:nvSpPr>
        <p:spPr bwMode="auto">
          <a:xfrm>
            <a:off x="13479235" y="27363110"/>
            <a:ext cx="16323908" cy="4259890"/>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solidFill>
                  <a:srgbClr val="292929"/>
                </a:solidFill>
                <a:latin typeface="Franklin Gothic Book" panose="020B0503020102020204" pitchFamily="34" charset="0"/>
                <a:cs typeface="Helvetica" pitchFamily="34" charset="0"/>
              </a:rPr>
              <a:t>Future Directions</a:t>
            </a:r>
          </a:p>
          <a:p>
            <a:pPr>
              <a:buNone/>
            </a:pPr>
            <a:r>
              <a:rPr lang="en-US" altLang="en-US" sz="2700" dirty="0" smtClean="0">
                <a:solidFill>
                  <a:srgbClr val="292929"/>
                </a:solidFill>
                <a:latin typeface="Franklin Gothic Book" panose="020B0503020102020204" pitchFamily="34" charset="0"/>
                <a:cs typeface="Helvetica" pitchFamily="34" charset="0"/>
              </a:rPr>
              <a:t>    In the future, we hope to add more customization to feature tracks such as icons for insertions and make it easier for the user to play around with the track colors. Additionally, we hope to take care of the data discrepancies mentioned above such as more accurate nucleotide to peptide-level coordinate conversion and perhaps finding a genome browser to retain the circular properties of the DNA of E. cloacae and other bacteria. We also hope to add functionality to allow users to sort genome tracks by various criteria. </a:t>
            </a:r>
          </a:p>
        </p:txBody>
      </p:sp>
      <p:sp>
        <p:nvSpPr>
          <p:cNvPr id="36" name="TextBox 9"/>
          <p:cNvSpPr>
            <a:spLocks noChangeArrowheads="1"/>
          </p:cNvSpPr>
          <p:nvPr/>
        </p:nvSpPr>
        <p:spPr bwMode="auto">
          <a:xfrm>
            <a:off x="30987125" y="21564600"/>
            <a:ext cx="12078443" cy="2421088"/>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solidFill>
                  <a:srgbClr val="292929"/>
                </a:solidFill>
                <a:latin typeface="Franklin Gothic Book" panose="020B0503020102020204" pitchFamily="34" charset="0"/>
                <a:cs typeface="Helvetica" pitchFamily="34" charset="0"/>
              </a:rPr>
              <a:t>Results</a:t>
            </a:r>
          </a:p>
          <a:p>
            <a:pPr>
              <a:buNone/>
            </a:pPr>
            <a:r>
              <a:rPr lang="en-US" altLang="en-US" sz="2700" dirty="0" smtClean="0">
                <a:solidFill>
                  <a:srgbClr val="292929"/>
                </a:solidFill>
                <a:latin typeface="Franklin Gothic Book" panose="020B0503020102020204" pitchFamily="34" charset="0"/>
                <a:cs typeface="Helvetica" pitchFamily="34" charset="0"/>
              </a:rPr>
              <a:t>    With JBrowse, we created a clear visual way to compare  clusters, insertions, and other special features of the genomes and consensus.</a:t>
            </a:r>
          </a:p>
        </p:txBody>
      </p:sp>
      <p:sp>
        <p:nvSpPr>
          <p:cNvPr id="37" name="TextBox 9"/>
          <p:cNvSpPr>
            <a:spLocks noChangeArrowheads="1"/>
          </p:cNvSpPr>
          <p:nvPr/>
        </p:nvSpPr>
        <p:spPr bwMode="auto">
          <a:xfrm>
            <a:off x="30899100" y="24624911"/>
            <a:ext cx="12150702" cy="3340489"/>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solidFill>
                  <a:srgbClr val="292929"/>
                </a:solidFill>
                <a:latin typeface="Franklin Gothic Book" panose="020B0503020102020204" pitchFamily="34" charset="0"/>
                <a:cs typeface="Helvetica" pitchFamily="34" charset="0"/>
              </a:rPr>
              <a:t>Funding</a:t>
            </a:r>
          </a:p>
          <a:p>
            <a:pPr>
              <a:buNone/>
            </a:pPr>
            <a:r>
              <a:rPr lang="en-US" altLang="en-US" sz="2700" dirty="0" smtClean="0">
                <a:solidFill>
                  <a:srgbClr val="292929"/>
                </a:solidFill>
                <a:latin typeface="Franklin Gothic Book" panose="020B0503020102020204" pitchFamily="34" charset="0"/>
                <a:cs typeface="Helvetica" pitchFamily="34" charset="0"/>
              </a:rPr>
              <a:t>    This project has been funded in whole or part with funds from J. Craig Venter Institute, National Institute of Allergy and Infectious Diseases, National Institutes of Health, Department of Health and Human Services under Award Number U19AI110819.</a:t>
            </a:r>
            <a:endParaRPr lang="en-US" altLang="en-US" sz="2700" dirty="0">
              <a:solidFill>
                <a:srgbClr val="292929"/>
              </a:solidFill>
              <a:latin typeface="Franklin Gothic Book" panose="020B0503020102020204" pitchFamily="34" charset="0"/>
              <a:cs typeface="Helvetica" pitchFamily="34" charset="0"/>
            </a:endParaRPr>
          </a:p>
        </p:txBody>
      </p:sp>
      <p:pic>
        <p:nvPicPr>
          <p:cNvPr id="3099" name="Picture 27" descr="C:\Users\averma\Documents\jbrowse aesthetic\yaaaaaaaaaaaaaaaaaaaaaaaaaaa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993" y="23164800"/>
            <a:ext cx="11315616" cy="6400800"/>
          </a:xfrm>
          <a:prstGeom prst="rect">
            <a:avLst/>
          </a:prstGeom>
          <a:noFill/>
          <a:ln>
            <a:solidFill>
              <a:srgbClr val="84C09E"/>
            </a:solidFill>
          </a:ln>
          <a:extLst>
            <a:ext uri="{909E8E84-426E-40DD-AFC4-6F175D3DCCD1}">
              <a14:hiddenFill xmlns:a14="http://schemas.microsoft.com/office/drawing/2010/main">
                <a:solidFill>
                  <a:srgbClr val="FFFFFF"/>
                </a:solidFill>
              </a14:hiddenFill>
            </a:ext>
          </a:extLst>
        </p:spPr>
      </p:pic>
      <p:sp>
        <p:nvSpPr>
          <p:cNvPr id="21" name="TextBox 9"/>
          <p:cNvSpPr>
            <a:spLocks noChangeArrowheads="1"/>
          </p:cNvSpPr>
          <p:nvPr/>
        </p:nvSpPr>
        <p:spPr bwMode="auto">
          <a:xfrm>
            <a:off x="409348" y="19005277"/>
            <a:ext cx="11807723" cy="3340489"/>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4400" b="1" u="sng" dirty="0" smtClean="0">
                <a:solidFill>
                  <a:srgbClr val="292929"/>
                </a:solidFill>
                <a:latin typeface="Franklin Gothic Book" panose="020B0503020102020204" pitchFamily="34" charset="0"/>
                <a:cs typeface="Helvetica" pitchFamily="34" charset="0"/>
              </a:rPr>
              <a:t>Introduction</a:t>
            </a:r>
          </a:p>
          <a:p>
            <a:pPr>
              <a:buNone/>
            </a:pPr>
            <a:r>
              <a:rPr lang="en-US" altLang="en-US" sz="2700" dirty="0" smtClean="0">
                <a:solidFill>
                  <a:srgbClr val="292929"/>
                </a:solidFill>
                <a:latin typeface="Franklin Gothic Book" panose="020B0503020102020204" pitchFamily="34" charset="0"/>
                <a:cs typeface="Helvetica" pitchFamily="34" charset="0"/>
              </a:rPr>
              <a:t>    The goal of this project was to visualize Pan-Genome Analysis using a genome browser. Ten </a:t>
            </a:r>
            <a:r>
              <a:rPr lang="en-US" altLang="en-US" sz="2700" i="1" dirty="0" err="1" smtClean="0">
                <a:solidFill>
                  <a:srgbClr val="292929"/>
                </a:solidFill>
                <a:latin typeface="Franklin Gothic Book" panose="020B0503020102020204" pitchFamily="34" charset="0"/>
                <a:cs typeface="Helvetica" pitchFamily="34" charset="0"/>
              </a:rPr>
              <a:t>Enterobacter</a:t>
            </a:r>
            <a:r>
              <a:rPr lang="en-US" altLang="en-US" sz="2700" i="1" dirty="0" smtClean="0">
                <a:solidFill>
                  <a:srgbClr val="292929"/>
                </a:solidFill>
                <a:latin typeface="Franklin Gothic Book" panose="020B0503020102020204" pitchFamily="34" charset="0"/>
                <a:cs typeface="Helvetica" pitchFamily="34" charset="0"/>
              </a:rPr>
              <a:t> cloacae strains were used as a pilot project</a:t>
            </a:r>
            <a:r>
              <a:rPr lang="en-US" altLang="en-US" sz="2700" dirty="0" smtClean="0">
                <a:solidFill>
                  <a:srgbClr val="292929"/>
                </a:solidFill>
                <a:latin typeface="Franklin Gothic Book" panose="020B0503020102020204" pitchFamily="34" charset="0"/>
                <a:cs typeface="Helvetica" pitchFamily="34" charset="0"/>
              </a:rPr>
              <a:t>. Genome browser will allow researcher to compare, interact and probe different </a:t>
            </a:r>
            <a:r>
              <a:rPr lang="en-US" altLang="en-US" sz="2700" dirty="0" err="1" smtClean="0">
                <a:solidFill>
                  <a:srgbClr val="292929"/>
                </a:solidFill>
                <a:latin typeface="Franklin Gothic Book" panose="020B0503020102020204" pitchFamily="34" charset="0"/>
                <a:cs typeface="Helvetica" pitchFamily="34" charset="0"/>
              </a:rPr>
              <a:t>fGIs</a:t>
            </a:r>
            <a:r>
              <a:rPr lang="en-US" altLang="en-US" sz="2700" dirty="0" smtClean="0">
                <a:solidFill>
                  <a:srgbClr val="292929"/>
                </a:solidFill>
                <a:latin typeface="Franklin Gothic Book" panose="020B0503020102020204" pitchFamily="34" charset="0"/>
                <a:cs typeface="Helvetica" pitchFamily="34" charset="0"/>
              </a:rPr>
              <a:t>, genes, features or regions of interest. </a:t>
            </a:r>
          </a:p>
        </p:txBody>
      </p:sp>
      <p:sp>
        <p:nvSpPr>
          <p:cNvPr id="22" name="TextBox 9"/>
          <p:cNvSpPr>
            <a:spLocks noChangeArrowheads="1"/>
          </p:cNvSpPr>
          <p:nvPr/>
        </p:nvSpPr>
        <p:spPr bwMode="auto">
          <a:xfrm>
            <a:off x="30987125" y="28458890"/>
            <a:ext cx="12078443" cy="3180445"/>
          </a:xfrm>
          <a:prstGeom prst="roundRect">
            <a:avLst>
              <a:gd name="adj" fmla="val 16667"/>
            </a:avLst>
          </a:prstGeom>
          <a:solidFill>
            <a:srgbClr val="ECC9C7"/>
          </a:solidFill>
          <a:ln w="28575">
            <a:solidFill>
              <a:srgbClr val="84C09E"/>
            </a:solidFill>
            <a:miter lim="800000"/>
            <a:headEnd/>
            <a:tailEnd/>
          </a:ln>
        </p:spPr>
        <p:txBody>
          <a:bodyPr wrap="square" lIns="438912" tIns="219456" rIns="438912" bIns="219456">
            <a:spAutoFit/>
          </a:bodyPr>
          <a:lstStyle>
            <a:lvl1pPr eaLnBrk="0" hangingPunct="0">
              <a:spcBef>
                <a:spcPct val="20000"/>
              </a:spcBef>
              <a:buFont typeface="Arial" pitchFamily="34" charset="0"/>
              <a:buChar char="•"/>
              <a:defRPr sz="154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134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115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9600">
                <a:solidFill>
                  <a:schemeClr val="tx1"/>
                </a:solidFill>
                <a:latin typeface="Calibri" pitchFamily="34" charset="0"/>
                <a:ea typeface="MS PGothic" pitchFamily="34" charset="-128"/>
              </a:defRPr>
            </a:lvl5pPr>
            <a:lvl6pPr marL="25146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6pPr>
            <a:lvl7pPr marL="29718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7pPr>
            <a:lvl8pPr marL="34290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8pPr>
            <a:lvl9pPr marL="3886200" indent="-228600" defTabSz="4387850" eaLnBrk="0" fontAlgn="base" hangingPunct="0">
              <a:spcBef>
                <a:spcPct val="20000"/>
              </a:spcBef>
              <a:spcAft>
                <a:spcPct val="0"/>
              </a:spcAft>
              <a:buFont typeface="Arial" pitchFamily="34" charset="0"/>
              <a:buChar char="»"/>
              <a:defRPr sz="9600">
                <a:solidFill>
                  <a:schemeClr val="tx1"/>
                </a:solidFill>
                <a:latin typeface="Calibri" pitchFamily="34" charset="0"/>
                <a:ea typeface="MS PGothic" pitchFamily="34" charset="-128"/>
              </a:defRPr>
            </a:lvl9pPr>
          </a:lstStyle>
          <a:p>
            <a:pPr algn="ctr" eaLnBrk="1" hangingPunct="1">
              <a:spcBef>
                <a:spcPct val="0"/>
              </a:spcBef>
              <a:spcAft>
                <a:spcPts val="1200"/>
              </a:spcAft>
              <a:buFontTx/>
              <a:buNone/>
            </a:pPr>
            <a:r>
              <a:rPr lang="en-US" altLang="en-US" sz="3600" b="1" u="sng" dirty="0" smtClean="0">
                <a:solidFill>
                  <a:srgbClr val="292929"/>
                </a:solidFill>
                <a:latin typeface="Franklin Gothic Book" panose="020B0503020102020204" pitchFamily="34" charset="0"/>
                <a:cs typeface="Helvetica" pitchFamily="34" charset="0"/>
              </a:rPr>
              <a:t>Acknowledgements and References</a:t>
            </a:r>
          </a:p>
          <a:p>
            <a:pPr>
              <a:buNone/>
            </a:pPr>
            <a:r>
              <a:rPr lang="en-US" sz="2000" dirty="0" err="1">
                <a:solidFill>
                  <a:srgbClr val="292929"/>
                </a:solidFill>
                <a:latin typeface="Franklin Gothic Book" panose="020B0503020102020204" pitchFamily="34" charset="0"/>
              </a:rPr>
              <a:t>Fouts</a:t>
            </a:r>
            <a:r>
              <a:rPr lang="en-US" sz="2000" dirty="0">
                <a:solidFill>
                  <a:srgbClr val="292929"/>
                </a:solidFill>
                <a:latin typeface="Franklin Gothic Book" panose="020B0503020102020204" pitchFamily="34" charset="0"/>
              </a:rPr>
              <a:t>, D. E., </a:t>
            </a:r>
            <a:r>
              <a:rPr lang="en-US" sz="2000" dirty="0" err="1">
                <a:solidFill>
                  <a:srgbClr val="292929"/>
                </a:solidFill>
                <a:latin typeface="Franklin Gothic Book" panose="020B0503020102020204" pitchFamily="34" charset="0"/>
              </a:rPr>
              <a:t>Brinkac</a:t>
            </a:r>
            <a:r>
              <a:rPr lang="en-US" sz="2000" dirty="0">
                <a:solidFill>
                  <a:srgbClr val="292929"/>
                </a:solidFill>
                <a:latin typeface="Franklin Gothic Book" panose="020B0503020102020204" pitchFamily="34" charset="0"/>
              </a:rPr>
              <a:t>, L., Beck, E., Inman, J., &amp; Sutton, G. (2012). </a:t>
            </a:r>
            <a:r>
              <a:rPr lang="en-US" sz="2000" dirty="0" err="1">
                <a:solidFill>
                  <a:srgbClr val="292929"/>
                </a:solidFill>
                <a:latin typeface="Franklin Gothic Book" panose="020B0503020102020204" pitchFamily="34" charset="0"/>
              </a:rPr>
              <a:t>PanOCT</a:t>
            </a:r>
            <a:r>
              <a:rPr lang="en-US" sz="2000" dirty="0">
                <a:solidFill>
                  <a:srgbClr val="292929"/>
                </a:solidFill>
                <a:latin typeface="Franklin Gothic Book" panose="020B0503020102020204" pitchFamily="34" charset="0"/>
              </a:rPr>
              <a:t>: automated clustering of </a:t>
            </a:r>
            <a:r>
              <a:rPr lang="en-US" sz="2000" dirty="0" err="1">
                <a:solidFill>
                  <a:srgbClr val="292929"/>
                </a:solidFill>
                <a:latin typeface="Franklin Gothic Book" panose="020B0503020102020204" pitchFamily="34" charset="0"/>
              </a:rPr>
              <a:t>orthologs</a:t>
            </a:r>
            <a:r>
              <a:rPr lang="en-US" sz="2000" dirty="0">
                <a:solidFill>
                  <a:srgbClr val="292929"/>
                </a:solidFill>
                <a:latin typeface="Franklin Gothic Book" panose="020B0503020102020204" pitchFamily="34" charset="0"/>
              </a:rPr>
              <a:t> using conserved gene neighborhood for pan-genomic analysis of bacterial strains and closely related species. </a:t>
            </a:r>
            <a:r>
              <a:rPr lang="en-US" sz="2000" i="1" dirty="0">
                <a:solidFill>
                  <a:srgbClr val="292929"/>
                </a:solidFill>
                <a:latin typeface="Franklin Gothic Book" panose="020B0503020102020204" pitchFamily="34" charset="0"/>
              </a:rPr>
              <a:t>Nucleic Acids Research</a:t>
            </a:r>
            <a:r>
              <a:rPr lang="en-US" sz="2000" dirty="0">
                <a:solidFill>
                  <a:srgbClr val="292929"/>
                </a:solidFill>
                <a:latin typeface="Franklin Gothic Book" panose="020B0503020102020204" pitchFamily="34" charset="0"/>
              </a:rPr>
              <a:t>, </a:t>
            </a:r>
            <a:r>
              <a:rPr lang="en-US" sz="2000" i="1" dirty="0">
                <a:solidFill>
                  <a:srgbClr val="292929"/>
                </a:solidFill>
                <a:latin typeface="Franklin Gothic Book" panose="020B0503020102020204" pitchFamily="34" charset="0"/>
              </a:rPr>
              <a:t>240</a:t>
            </a:r>
            <a:r>
              <a:rPr lang="en-US" sz="2000" dirty="0">
                <a:solidFill>
                  <a:srgbClr val="292929"/>
                </a:solidFill>
                <a:latin typeface="Franklin Gothic Book" panose="020B0503020102020204" pitchFamily="34" charset="0"/>
              </a:rPr>
              <a:t>(22</a:t>
            </a:r>
            <a:r>
              <a:rPr lang="en-US" sz="2000" dirty="0" smtClean="0">
                <a:solidFill>
                  <a:srgbClr val="292929"/>
                </a:solidFill>
                <a:latin typeface="Franklin Gothic Book" panose="020B0503020102020204" pitchFamily="34" charset="0"/>
              </a:rPr>
              <a:t>).</a:t>
            </a:r>
            <a:endParaRPr lang="en-US" altLang="en-US" sz="2000" dirty="0">
              <a:solidFill>
                <a:srgbClr val="292929"/>
              </a:solidFill>
              <a:latin typeface="Franklin Gothic Book" panose="020B0503020102020204" pitchFamily="34" charset="0"/>
              <a:cs typeface="Helvetica" pitchFamily="34" charset="0"/>
            </a:endParaRPr>
          </a:p>
          <a:p>
            <a:pPr>
              <a:buNone/>
            </a:pPr>
            <a:r>
              <a:rPr lang="en-US" altLang="en-US" sz="2000" dirty="0" smtClean="0">
                <a:solidFill>
                  <a:srgbClr val="292929"/>
                </a:solidFill>
                <a:latin typeface="Franklin Gothic Book" panose="020B0503020102020204" pitchFamily="34" charset="0"/>
                <a:cs typeface="Helvetica" pitchFamily="34" charset="0"/>
              </a:rPr>
              <a:t>Thank you to Granger Sutton, Derrick </a:t>
            </a:r>
            <a:r>
              <a:rPr lang="en-US" altLang="en-US" sz="2000" dirty="0" err="1" smtClean="0">
                <a:solidFill>
                  <a:srgbClr val="292929"/>
                </a:solidFill>
                <a:latin typeface="Franklin Gothic Book" panose="020B0503020102020204" pitchFamily="34" charset="0"/>
                <a:cs typeface="Helvetica" pitchFamily="34" charset="0"/>
              </a:rPr>
              <a:t>Fouts</a:t>
            </a:r>
            <a:r>
              <a:rPr lang="en-US" altLang="en-US" sz="2000" dirty="0" smtClean="0">
                <a:solidFill>
                  <a:srgbClr val="292929"/>
                </a:solidFill>
                <a:latin typeface="Franklin Gothic Book" panose="020B0503020102020204" pitchFamily="34" charset="0"/>
                <a:cs typeface="Helvetica" pitchFamily="34" charset="0"/>
              </a:rPr>
              <a:t>, and Maria Kim for your assistance in this project.</a:t>
            </a:r>
          </a:p>
          <a:p>
            <a:pPr>
              <a:buNone/>
            </a:pPr>
            <a:r>
              <a:rPr lang="en-US" altLang="en-US" sz="2000" dirty="0">
                <a:solidFill>
                  <a:srgbClr val="292929"/>
                </a:solidFill>
                <a:latin typeface="Franklin Gothic Book" panose="020B0503020102020204" pitchFamily="34" charset="0"/>
                <a:cs typeface="Helvetica" pitchFamily="34" charset="0"/>
              </a:rPr>
              <a:t>https://github.com/jcvi-software/PanGenomeVisualization</a:t>
            </a:r>
            <a:endParaRPr lang="en-US" altLang="en-US" sz="2000" dirty="0" smtClean="0">
              <a:solidFill>
                <a:srgbClr val="292929"/>
              </a:solidFill>
              <a:latin typeface="Franklin Gothic Book" panose="020B0503020102020204" pitchFamily="34" charset="0"/>
              <a:cs typeface="Helvetica" pitchFamily="34" charset="0"/>
            </a:endParaRPr>
          </a:p>
        </p:txBody>
      </p:sp>
      <p:pic>
        <p:nvPicPr>
          <p:cNvPr id="1028" name="Picture 4" descr="C:\Users\averma\Documents\jbrowse aesthetic\FAB AFFF.png"/>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13479235" y="4724400"/>
            <a:ext cx="16215373" cy="12398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411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16916</TotalTime>
  <Words>956</Words>
  <Application>Microsoft Office PowerPoint</Application>
  <PresentationFormat>Custom</PresentationFormat>
  <Paragraphs>35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J. Craig Venter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Hochstein, Haley</dc:creator>
  <cp:lastModifiedBy>Windows User</cp:lastModifiedBy>
  <cp:revision>229</cp:revision>
  <cp:lastPrinted>2015-08-05T17:19:56Z</cp:lastPrinted>
  <dcterms:created xsi:type="dcterms:W3CDTF">2013-07-18T20:28:50Z</dcterms:created>
  <dcterms:modified xsi:type="dcterms:W3CDTF">2015-08-05T20:38:56Z</dcterms:modified>
</cp:coreProperties>
</file>