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04050" cy="9290050"/>
  <p:defaultTextStyle>
    <a:defPPr>
      <a:defRPr lang="en-US"/>
    </a:defPPr>
    <a:lvl1pPr marL="0" algn="l" defTabSz="3291279" rtl="0" eaLnBrk="1" latinLnBrk="0" hangingPunct="1">
      <a:defRPr sz="6400" kern="1200">
        <a:solidFill>
          <a:schemeClr val="tx1"/>
        </a:solidFill>
        <a:latin typeface="+mn-lt"/>
        <a:ea typeface="+mn-ea"/>
        <a:cs typeface="+mn-cs"/>
      </a:defRPr>
    </a:lvl1pPr>
    <a:lvl2pPr marL="1645640" algn="l" defTabSz="3291279" rtl="0" eaLnBrk="1" latinLnBrk="0" hangingPunct="1">
      <a:defRPr sz="6400" kern="1200">
        <a:solidFill>
          <a:schemeClr val="tx1"/>
        </a:solidFill>
        <a:latin typeface="+mn-lt"/>
        <a:ea typeface="+mn-ea"/>
        <a:cs typeface="+mn-cs"/>
      </a:defRPr>
    </a:lvl2pPr>
    <a:lvl3pPr marL="3291279" algn="l" defTabSz="3291279" rtl="0" eaLnBrk="1" latinLnBrk="0" hangingPunct="1">
      <a:defRPr sz="6400" kern="1200">
        <a:solidFill>
          <a:schemeClr val="tx1"/>
        </a:solidFill>
        <a:latin typeface="+mn-lt"/>
        <a:ea typeface="+mn-ea"/>
        <a:cs typeface="+mn-cs"/>
      </a:defRPr>
    </a:lvl3pPr>
    <a:lvl4pPr marL="4936919" algn="l" defTabSz="3291279" rtl="0" eaLnBrk="1" latinLnBrk="0" hangingPunct="1">
      <a:defRPr sz="6400" kern="1200">
        <a:solidFill>
          <a:schemeClr val="tx1"/>
        </a:solidFill>
        <a:latin typeface="+mn-lt"/>
        <a:ea typeface="+mn-ea"/>
        <a:cs typeface="+mn-cs"/>
      </a:defRPr>
    </a:lvl4pPr>
    <a:lvl5pPr marL="6582559" algn="l" defTabSz="3291279" rtl="0" eaLnBrk="1" latinLnBrk="0" hangingPunct="1">
      <a:defRPr sz="6400" kern="1200">
        <a:solidFill>
          <a:schemeClr val="tx1"/>
        </a:solidFill>
        <a:latin typeface="+mn-lt"/>
        <a:ea typeface="+mn-ea"/>
        <a:cs typeface="+mn-cs"/>
      </a:defRPr>
    </a:lvl5pPr>
    <a:lvl6pPr marL="8228198" algn="l" defTabSz="3291279" rtl="0" eaLnBrk="1" latinLnBrk="0" hangingPunct="1">
      <a:defRPr sz="6400" kern="1200">
        <a:solidFill>
          <a:schemeClr val="tx1"/>
        </a:solidFill>
        <a:latin typeface="+mn-lt"/>
        <a:ea typeface="+mn-ea"/>
        <a:cs typeface="+mn-cs"/>
      </a:defRPr>
    </a:lvl6pPr>
    <a:lvl7pPr marL="9873837" algn="l" defTabSz="3291279" rtl="0" eaLnBrk="1" latinLnBrk="0" hangingPunct="1">
      <a:defRPr sz="6400" kern="1200">
        <a:solidFill>
          <a:schemeClr val="tx1"/>
        </a:solidFill>
        <a:latin typeface="+mn-lt"/>
        <a:ea typeface="+mn-ea"/>
        <a:cs typeface="+mn-cs"/>
      </a:defRPr>
    </a:lvl7pPr>
    <a:lvl8pPr marL="11519478" algn="l" defTabSz="3291279" rtl="0" eaLnBrk="1" latinLnBrk="0" hangingPunct="1">
      <a:defRPr sz="6400" kern="1200">
        <a:solidFill>
          <a:schemeClr val="tx1"/>
        </a:solidFill>
        <a:latin typeface="+mn-lt"/>
        <a:ea typeface="+mn-ea"/>
        <a:cs typeface="+mn-cs"/>
      </a:defRPr>
    </a:lvl8pPr>
    <a:lvl9pPr marL="13165118" algn="l" defTabSz="3291279" rtl="0" eaLnBrk="1" latinLnBrk="0" hangingPunct="1">
      <a:defRPr sz="6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676" autoAdjust="0"/>
  </p:normalViewPr>
  <p:slideViewPr>
    <p:cSldViewPr>
      <p:cViewPr>
        <p:scale>
          <a:sx n="35" d="100"/>
          <a:sy n="35" d="100"/>
        </p:scale>
        <p:origin x="1208" y="208"/>
      </p:cViewPr>
      <p:guideLst>
        <p:guide orient="horz" pos="10368"/>
        <p:guide pos="138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43159680"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a:p>
        </p:txBody>
      </p:sp>
      <p:sp>
        <p:nvSpPr>
          <p:cNvPr id="16" name="Rectangle 15"/>
          <p:cNvSpPr/>
          <p:nvPr userDrawn="1"/>
        </p:nvSpPr>
        <p:spPr>
          <a:xfrm>
            <a:off x="-3"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a:p>
        </p:txBody>
      </p:sp>
      <p:sp>
        <p:nvSpPr>
          <p:cNvPr id="17" name="Rectangle 16"/>
          <p:cNvSpPr/>
          <p:nvPr userDrawn="1"/>
        </p:nvSpPr>
        <p:spPr>
          <a:xfrm>
            <a:off x="0" y="0"/>
            <a:ext cx="43891200" cy="4114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a:p>
        </p:txBody>
      </p:sp>
      <p:sp>
        <p:nvSpPr>
          <p:cNvPr id="18" name="Rectangle 17"/>
          <p:cNvSpPr/>
          <p:nvPr userDrawn="1"/>
        </p:nvSpPr>
        <p:spPr>
          <a:xfrm>
            <a:off x="0" y="28803600"/>
            <a:ext cx="43891200" cy="4114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a:p>
        </p:txBody>
      </p:sp>
      <p:sp>
        <p:nvSpPr>
          <p:cNvPr id="11" name="Instructions"/>
          <p:cNvSpPr/>
          <p:nvPr userDrawn="1"/>
        </p:nvSpPr>
        <p:spPr>
          <a:xfrm>
            <a:off x="-10515600" y="0"/>
            <a:ext cx="96012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1421" tIns="171421" rIns="171421" bIns="171421"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smtClean="0">
                <a:solidFill>
                  <a:srgbClr val="7F7F7F"/>
                </a:solidFill>
                <a:latin typeface="Calibri" pitchFamily="34" charset="0"/>
                <a:cs typeface="Calibri" panose="020F0502020204030204" pitchFamily="34" charset="0"/>
              </a:rPr>
              <a:t>Poster Print Size:</a:t>
            </a:r>
            <a:endParaRPr sz="7200">
              <a:solidFill>
                <a:srgbClr val="7F7F7F"/>
              </a:solidFill>
              <a:latin typeface="Calibri" pitchFamily="34" charset="0"/>
              <a:cs typeface="Calibri" panose="020F0502020204030204" pitchFamily="34" charset="0"/>
            </a:endParaRPr>
          </a:p>
          <a:p>
            <a:pPr lvl="0">
              <a:spcBef>
                <a:spcPts val="0"/>
              </a:spcBef>
              <a:spcAft>
                <a:spcPts val="1800"/>
              </a:spcAft>
            </a:pPr>
            <a:r>
              <a:rPr lang="en-US" sz="4900" smtClean="0">
                <a:solidFill>
                  <a:srgbClr val="7F7F7F"/>
                </a:solidFill>
                <a:latin typeface="Calibri" pitchFamily="34" charset="0"/>
                <a:cs typeface="Calibri" panose="020F0502020204030204" pitchFamily="34" charset="0"/>
              </a:rPr>
              <a:t>This poster template is 36” high by 48” wide. It can be used to print any poster with a 3:4 aspect ratio.</a:t>
            </a:r>
          </a:p>
          <a:p>
            <a:pPr lvl="0">
              <a:spcBef>
                <a:spcPts val="0"/>
              </a:spcBef>
              <a:spcAft>
                <a:spcPts val="1800"/>
              </a:spcAft>
            </a:pPr>
            <a:r>
              <a:rPr lang="en-US" sz="7200" smtClean="0">
                <a:solidFill>
                  <a:srgbClr val="7F7F7F"/>
                </a:solidFill>
                <a:latin typeface="Calibri" pitchFamily="34" charset="0"/>
                <a:cs typeface="Calibri" panose="020F0502020204030204" pitchFamily="34" charset="0"/>
              </a:rPr>
              <a:t>Placeholders</a:t>
            </a:r>
            <a:r>
              <a:rPr sz="7200" smtClean="0">
                <a:solidFill>
                  <a:srgbClr val="7F7F7F"/>
                </a:solidFill>
                <a:latin typeface="Calibri" pitchFamily="34" charset="0"/>
                <a:cs typeface="Calibri" panose="020F0502020204030204" pitchFamily="34" charset="0"/>
              </a:rPr>
              <a:t>:</a:t>
            </a:r>
            <a:endParaRPr sz="7200">
              <a:solidFill>
                <a:srgbClr val="7F7F7F"/>
              </a:solidFill>
              <a:latin typeface="Calibri" pitchFamily="34" charset="0"/>
              <a:cs typeface="Calibri" panose="020F0502020204030204" pitchFamily="34" charset="0"/>
            </a:endParaRPr>
          </a:p>
          <a:p>
            <a:pPr lvl="0">
              <a:spcBef>
                <a:spcPts val="0"/>
              </a:spcBef>
              <a:spcAft>
                <a:spcPts val="1800"/>
              </a:spcAft>
            </a:pPr>
            <a:r>
              <a:rPr sz="4900">
                <a:solidFill>
                  <a:srgbClr val="7F7F7F"/>
                </a:solidFill>
                <a:latin typeface="Calibri" pitchFamily="34" charset="0"/>
                <a:cs typeface="Calibri" panose="020F0502020204030204" pitchFamily="34" charset="0"/>
              </a:rPr>
              <a:t>The </a:t>
            </a:r>
            <a:r>
              <a:rPr lang="en-US" sz="4900" smtClean="0">
                <a:solidFill>
                  <a:srgbClr val="7F7F7F"/>
                </a:solidFill>
                <a:latin typeface="Calibri" pitchFamily="34" charset="0"/>
                <a:cs typeface="Calibri" panose="020F0502020204030204" pitchFamily="34" charset="0"/>
              </a:rPr>
              <a:t>various elements included</a:t>
            </a:r>
            <a:r>
              <a:rPr sz="4900" smtClean="0">
                <a:solidFill>
                  <a:srgbClr val="7F7F7F"/>
                </a:solidFill>
                <a:latin typeface="Calibri" pitchFamily="34" charset="0"/>
                <a:cs typeface="Calibri" panose="020F0502020204030204" pitchFamily="34" charset="0"/>
              </a:rPr>
              <a:t> </a:t>
            </a:r>
            <a:r>
              <a:rPr sz="4900">
                <a:solidFill>
                  <a:srgbClr val="7F7F7F"/>
                </a:solidFill>
                <a:latin typeface="Calibri" pitchFamily="34" charset="0"/>
                <a:cs typeface="Calibri" panose="020F0502020204030204" pitchFamily="34" charset="0"/>
              </a:rPr>
              <a:t>in this </a:t>
            </a:r>
            <a:r>
              <a:rPr lang="en-US" sz="4900" smtClean="0">
                <a:solidFill>
                  <a:srgbClr val="7F7F7F"/>
                </a:solidFill>
                <a:latin typeface="Calibri" pitchFamily="34" charset="0"/>
                <a:cs typeface="Calibri" panose="020F0502020204030204" pitchFamily="34" charset="0"/>
              </a:rPr>
              <a:t>poster are ones</a:t>
            </a:r>
            <a:r>
              <a:rPr lang="en-US" sz="4900" baseline="0" smtClean="0">
                <a:solidFill>
                  <a:srgbClr val="7F7F7F"/>
                </a:solidFill>
                <a:latin typeface="Calibri" pitchFamily="34" charset="0"/>
                <a:cs typeface="Calibri" panose="020F0502020204030204" pitchFamily="34" charset="0"/>
              </a:rPr>
              <a:t> we often see in medical, research, and scientific posters.</a:t>
            </a:r>
            <a:r>
              <a:rPr sz="4900" smtClean="0">
                <a:solidFill>
                  <a:srgbClr val="7F7F7F"/>
                </a:solidFill>
                <a:latin typeface="Calibri" pitchFamily="34" charset="0"/>
                <a:cs typeface="Calibri" panose="020F0502020204030204" pitchFamily="34" charset="0"/>
              </a:rPr>
              <a:t> </a:t>
            </a:r>
            <a:r>
              <a:rPr lang="en-US" sz="4900" smtClean="0">
                <a:solidFill>
                  <a:srgbClr val="7F7F7F"/>
                </a:solidFill>
                <a:latin typeface="Calibri" pitchFamily="34" charset="0"/>
                <a:cs typeface="Calibri" panose="020F0502020204030204" pitchFamily="34" charset="0"/>
              </a:rPr>
              <a:t>Feel</a:t>
            </a:r>
            <a:r>
              <a:rPr lang="en-US" sz="4900" baseline="0" smtClean="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800"/>
              </a:spcAft>
            </a:pPr>
            <a:r>
              <a:rPr lang="en-US" sz="7200" smtClean="0">
                <a:solidFill>
                  <a:srgbClr val="7F7F7F"/>
                </a:solidFill>
                <a:latin typeface="Calibri" pitchFamily="34" charset="0"/>
                <a:cs typeface="Calibri" panose="020F0502020204030204" pitchFamily="34" charset="0"/>
              </a:rPr>
              <a:t>Image</a:t>
            </a:r>
            <a:r>
              <a:rPr lang="en-US" sz="7200" baseline="0" smtClean="0">
                <a:solidFill>
                  <a:srgbClr val="7F7F7F"/>
                </a:solidFill>
                <a:latin typeface="Calibri" pitchFamily="34" charset="0"/>
                <a:cs typeface="Calibri" panose="020F0502020204030204" pitchFamily="34" charset="0"/>
              </a:rPr>
              <a:t> Quality</a:t>
            </a:r>
            <a:r>
              <a:rPr lang="en-US" sz="7200" smtClean="0">
                <a:solidFill>
                  <a:srgbClr val="7F7F7F"/>
                </a:solidFill>
                <a:latin typeface="Calibri" pitchFamily="34" charset="0"/>
                <a:cs typeface="Calibri" panose="020F0502020204030204" pitchFamily="34" charset="0"/>
              </a:rPr>
              <a:t>:</a:t>
            </a:r>
          </a:p>
          <a:p>
            <a:pPr lvl="0">
              <a:spcBef>
                <a:spcPts val="0"/>
              </a:spcBef>
              <a:spcAft>
                <a:spcPts val="1800"/>
              </a:spcAft>
            </a:pPr>
            <a:r>
              <a:rPr lang="en-US" sz="4900" smtClean="0">
                <a:solidFill>
                  <a:srgbClr val="7F7F7F"/>
                </a:solidFill>
                <a:latin typeface="Calibri" pitchFamily="34" charset="0"/>
                <a:cs typeface="Calibri" panose="020F0502020204030204" pitchFamily="34" charset="0"/>
              </a:rPr>
              <a:t>You can place digital photos or logo art in your poster file by selecting the </a:t>
            </a:r>
            <a:r>
              <a:rPr lang="en-US" sz="4900" b="1" smtClean="0">
                <a:solidFill>
                  <a:srgbClr val="7F7F7F"/>
                </a:solidFill>
                <a:latin typeface="Calibri" pitchFamily="34" charset="0"/>
                <a:cs typeface="Calibri" panose="020F0502020204030204" pitchFamily="34" charset="0"/>
              </a:rPr>
              <a:t>Insert, Picture</a:t>
            </a:r>
            <a:r>
              <a:rPr lang="en-US" sz="4900" smtClean="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4900" b="1" smtClean="0">
                <a:solidFill>
                  <a:srgbClr val="7F7F7F"/>
                </a:solidFill>
                <a:latin typeface="Calibri" pitchFamily="34" charset="0"/>
                <a:cs typeface="Calibri" panose="020F0502020204030204" pitchFamily="34" charset="0"/>
              </a:rPr>
              <a:t>150-200 pixels per inch in their final printed size</a:t>
            </a:r>
            <a:r>
              <a:rPr lang="en-US" sz="4900" smtClean="0">
                <a:solidFill>
                  <a:srgbClr val="7F7F7F"/>
                </a:solidFill>
                <a:latin typeface="Calibri" pitchFamily="34" charset="0"/>
                <a:cs typeface="Calibri" panose="020F0502020204030204" pitchFamily="34" charset="0"/>
              </a:rPr>
              <a:t>. For instance, a 1600 x 1200 pixel</a:t>
            </a:r>
            <a:r>
              <a:rPr lang="en-US" sz="4900" baseline="0" smtClean="0">
                <a:solidFill>
                  <a:srgbClr val="7F7F7F"/>
                </a:solidFill>
                <a:latin typeface="Calibri" pitchFamily="34" charset="0"/>
                <a:cs typeface="Calibri" panose="020F0502020204030204" pitchFamily="34" charset="0"/>
              </a:rPr>
              <a:t> photo will usually look fine up to </a:t>
            </a:r>
            <a:r>
              <a:rPr lang="en-US" sz="4900" smtClean="0">
                <a:solidFill>
                  <a:srgbClr val="7F7F7F"/>
                </a:solidFill>
                <a:latin typeface="Calibri" pitchFamily="34" charset="0"/>
                <a:cs typeface="Calibri" panose="020F0502020204030204" pitchFamily="34" charset="0"/>
              </a:rPr>
              <a:t>8“-10” wide on your printed poster.</a:t>
            </a:r>
          </a:p>
          <a:p>
            <a:pPr lvl="0">
              <a:spcBef>
                <a:spcPts val="0"/>
              </a:spcBef>
              <a:spcAft>
                <a:spcPts val="1800"/>
              </a:spcAft>
            </a:pPr>
            <a:r>
              <a:rPr lang="en-US" sz="4900" smtClean="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800"/>
              </a:spcAft>
            </a:pPr>
            <a:r>
              <a:rPr lang="en-US" sz="4900" smtClean="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800"/>
              </a:spcAft>
            </a:pPr>
            <a:r>
              <a:rPr lang="en-US" sz="3600" smtClean="0">
                <a:solidFill>
                  <a:srgbClr val="7F7F7F"/>
                </a:solidFill>
                <a:latin typeface="Calibri" pitchFamily="34" charset="0"/>
                <a:cs typeface="Calibri" panose="020F0502020204030204" pitchFamily="34" charset="0"/>
              </a:rPr>
              <a:t/>
            </a:r>
            <a:br>
              <a:rPr lang="en-US" sz="3600" smtClean="0">
                <a:solidFill>
                  <a:srgbClr val="7F7F7F"/>
                </a:solidFill>
                <a:latin typeface="Calibri" pitchFamily="34" charset="0"/>
                <a:cs typeface="Calibri" panose="020F0502020204030204" pitchFamily="34" charset="0"/>
              </a:rPr>
            </a:br>
            <a:r>
              <a:rPr lang="en-US" sz="3600" smtClean="0">
                <a:solidFill>
                  <a:srgbClr val="7F7F7F"/>
                </a:solidFill>
                <a:latin typeface="Calibri" pitchFamily="34" charset="0"/>
                <a:cs typeface="Calibri" panose="020F0502020204030204" pitchFamily="34" charset="0"/>
              </a:rPr>
              <a:t>[This sidebar area does not print.]</a:t>
            </a:r>
          </a:p>
        </p:txBody>
      </p:sp>
      <p:grpSp>
        <p:nvGrpSpPr>
          <p:cNvPr id="12" name="Group 11"/>
          <p:cNvGrpSpPr/>
          <p:nvPr userDrawn="1"/>
        </p:nvGrpSpPr>
        <p:grpSpPr>
          <a:xfrm>
            <a:off x="44805600" y="0"/>
            <a:ext cx="9601200" cy="32918400"/>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smtClean="0">
                  <a:solidFill>
                    <a:schemeClr val="bg1">
                      <a:lumMod val="50000"/>
                    </a:schemeClr>
                  </a:solidFill>
                  <a:latin typeface="Calibri" pitchFamily="34" charset="0"/>
                  <a:cs typeface="Calibri" panose="020F0502020204030204" pitchFamily="34" charset="0"/>
                </a:rPr>
                <a:t>Change</a:t>
              </a:r>
              <a:r>
                <a:rPr lang="en-US" sz="7200" baseline="0" smtClean="0">
                  <a:solidFill>
                    <a:schemeClr val="bg1">
                      <a:lumMod val="50000"/>
                    </a:schemeClr>
                  </a:solidFill>
                  <a:latin typeface="Calibri" pitchFamily="34" charset="0"/>
                  <a:cs typeface="Calibri" panose="020F0502020204030204" pitchFamily="34" charset="0"/>
                </a:rPr>
                <a:t> Color Theme</a:t>
              </a:r>
              <a:r>
                <a:rPr lang="en-US" sz="7200" smtClean="0">
                  <a:solidFill>
                    <a:schemeClr val="bg1">
                      <a:lumMod val="50000"/>
                    </a:schemeClr>
                  </a:solidFill>
                  <a:latin typeface="Calibri" pitchFamily="34" charset="0"/>
                  <a:cs typeface="Calibri" panose="020F0502020204030204" pitchFamily="34" charset="0"/>
                </a:rPr>
                <a:t>:</a:t>
              </a:r>
              <a:endParaRPr sz="720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smtClean="0">
                  <a:solidFill>
                    <a:schemeClr val="bg1">
                      <a:lumMod val="50000"/>
                    </a:schemeClr>
                  </a:solidFill>
                  <a:latin typeface="Calibri" pitchFamily="34" charset="0"/>
                  <a:cs typeface="Calibri" panose="020F0502020204030204" pitchFamily="34" charset="0"/>
                </a:rPr>
                <a:t>This template is designed to use the built-in color themes in</a:t>
              </a:r>
              <a:r>
                <a:rPr lang="en-US" sz="4900" baseline="0" smtClean="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800"/>
                </a:spcAft>
              </a:pPr>
              <a:r>
                <a:rPr lang="en-US" sz="4900" baseline="0" smtClean="0">
                  <a:solidFill>
                    <a:schemeClr val="bg1">
                      <a:lumMod val="50000"/>
                    </a:schemeClr>
                  </a:solidFill>
                  <a:latin typeface="Calibri" pitchFamily="34" charset="0"/>
                  <a:cs typeface="Calibri" panose="020F0502020204030204" pitchFamily="34" charset="0"/>
                </a:rPr>
                <a:t>To change the color theme, select the </a:t>
              </a:r>
              <a:r>
                <a:rPr lang="en-US" sz="4900" b="1" baseline="0" smtClean="0">
                  <a:solidFill>
                    <a:schemeClr val="bg1">
                      <a:lumMod val="50000"/>
                    </a:schemeClr>
                  </a:solidFill>
                  <a:latin typeface="Calibri" pitchFamily="34" charset="0"/>
                  <a:cs typeface="Calibri" panose="020F0502020204030204" pitchFamily="34" charset="0"/>
                </a:rPr>
                <a:t>Design</a:t>
              </a:r>
              <a:r>
                <a:rPr lang="en-US" sz="4900" baseline="0" smtClean="0">
                  <a:solidFill>
                    <a:schemeClr val="bg1">
                      <a:lumMod val="50000"/>
                    </a:schemeClr>
                  </a:solidFill>
                  <a:latin typeface="Calibri" pitchFamily="34" charset="0"/>
                  <a:cs typeface="Calibri" panose="020F0502020204030204" pitchFamily="34" charset="0"/>
                </a:rPr>
                <a:t> tab, then select the </a:t>
              </a:r>
              <a:r>
                <a:rPr lang="en-US" sz="4900" b="1" baseline="0" smtClean="0">
                  <a:solidFill>
                    <a:schemeClr val="bg1">
                      <a:lumMod val="50000"/>
                    </a:schemeClr>
                  </a:solidFill>
                  <a:latin typeface="Calibri" pitchFamily="34" charset="0"/>
                  <a:cs typeface="Calibri" panose="020F0502020204030204" pitchFamily="34" charset="0"/>
                </a:rPr>
                <a:t>Colors</a:t>
              </a:r>
              <a:r>
                <a:rPr lang="en-US" sz="4900" baseline="0" smtClean="0">
                  <a:solidFill>
                    <a:schemeClr val="bg1">
                      <a:lumMod val="50000"/>
                    </a:schemeClr>
                  </a:solidFill>
                  <a:latin typeface="Calibri" pitchFamily="34" charset="0"/>
                  <a:cs typeface="Calibri" panose="020F0502020204030204" pitchFamily="34" charset="0"/>
                </a:rPr>
                <a:t> drop-down list.</a:t>
              </a:r>
            </a:p>
            <a:p>
              <a:pPr lvl="0">
                <a:spcBef>
                  <a:spcPts val="0"/>
                </a:spcBef>
                <a:spcAft>
                  <a:spcPts val="1800"/>
                </a:spcAft>
              </a:pPr>
              <a:endParaRPr lang="en-US" sz="4900" baseline="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baseline="0" smtClean="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800"/>
                </a:spcAft>
              </a:pPr>
              <a:r>
                <a:rPr lang="en-US" sz="7200" smtClean="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800"/>
                </a:spcAft>
              </a:pPr>
              <a:r>
                <a:rPr lang="en-US" sz="4900" smtClean="0">
                  <a:solidFill>
                    <a:schemeClr val="bg1">
                      <a:lumMod val="50000"/>
                    </a:schemeClr>
                  </a:solidFill>
                  <a:latin typeface="Calibri" pitchFamily="34" charset="0"/>
                  <a:cs typeface="Calibri" panose="020F0502020204030204" pitchFamily="34" charset="0"/>
                </a:rPr>
                <a:t>Once your poster file is ready, visit</a:t>
              </a:r>
              <a:r>
                <a:rPr lang="en-US" sz="4900" baseline="0" smtClean="0">
                  <a:solidFill>
                    <a:schemeClr val="bg1">
                      <a:lumMod val="50000"/>
                    </a:schemeClr>
                  </a:solidFill>
                  <a:latin typeface="Calibri" pitchFamily="34" charset="0"/>
                  <a:cs typeface="Calibri" panose="020F0502020204030204" pitchFamily="34" charset="0"/>
                </a:rPr>
                <a:t> </a:t>
              </a:r>
              <a:r>
                <a:rPr lang="en-US" sz="4900" b="1" baseline="0" smtClean="0">
                  <a:solidFill>
                    <a:schemeClr val="bg1">
                      <a:lumMod val="50000"/>
                    </a:schemeClr>
                  </a:solidFill>
                  <a:latin typeface="Calibri" pitchFamily="34" charset="0"/>
                  <a:cs typeface="Calibri" panose="020F0502020204030204" pitchFamily="34" charset="0"/>
                </a:rPr>
                <a:t>www.genigraphics.com</a:t>
              </a:r>
              <a:r>
                <a:rPr lang="en-US" sz="4900" baseline="0" smtClean="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800"/>
                </a:spcAft>
              </a:pPr>
              <a:r>
                <a:rPr lang="en-US" sz="4900" baseline="0" smtClean="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4900" baseline="0" smtClean="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4900" baseline="0" smtClean="0">
                  <a:solidFill>
                    <a:schemeClr val="bg1">
                      <a:lumMod val="50000"/>
                    </a:schemeClr>
                  </a:solidFill>
                  <a:latin typeface="Calibri" pitchFamily="34" charset="0"/>
                  <a:cs typeface="Calibri" panose="020F0502020204030204" pitchFamily="34" charset="0"/>
                </a:rPr>
                <a:t>US and Canada:  1-800-790-4001</a:t>
              </a:r>
              <a:br>
                <a:rPr lang="en-US" sz="4900" baseline="0" smtClean="0">
                  <a:solidFill>
                    <a:schemeClr val="bg1">
                      <a:lumMod val="50000"/>
                    </a:schemeClr>
                  </a:solidFill>
                  <a:latin typeface="Calibri" pitchFamily="34" charset="0"/>
                  <a:cs typeface="Calibri" panose="020F0502020204030204" pitchFamily="34" charset="0"/>
                </a:rPr>
              </a:br>
              <a:r>
                <a:rPr lang="en-US" sz="4900" baseline="0" smtClean="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r>
                <a:rPr lang="en-US" sz="3600" smtClean="0">
                  <a:solidFill>
                    <a:schemeClr val="bg1">
                      <a:lumMod val="50000"/>
                    </a:schemeClr>
                  </a:solidFill>
                  <a:latin typeface="Calibri" pitchFamily="34" charset="0"/>
                  <a:cs typeface="Calibri" panose="020F0502020204030204" pitchFamily="34" charset="0"/>
                </a:rPr>
                <a:t/>
              </a:r>
              <a:br>
                <a:rPr lang="en-US" sz="3600" smtClean="0">
                  <a:solidFill>
                    <a:schemeClr val="bg1">
                      <a:lumMod val="50000"/>
                    </a:schemeClr>
                  </a:solidFill>
                  <a:latin typeface="Calibri" pitchFamily="34" charset="0"/>
                  <a:cs typeface="Calibri" panose="020F0502020204030204" pitchFamily="34" charset="0"/>
                </a:rPr>
              </a:br>
              <a:r>
                <a:rPr lang="en-US" sz="3600" smtClean="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04800" y="32613600"/>
            <a:ext cx="5297435" cy="185928"/>
          </a:xfrm>
          <a:prstGeom prst="rect">
            <a:avLst/>
          </a:prstGeom>
        </p:spPr>
      </p:pic>
    </p:spTree>
    <p:extLst>
      <p:ext uri="{BB962C8B-B14F-4D97-AF65-F5344CB8AC3E}">
        <p14:creationId xmlns:p14="http://schemas.microsoft.com/office/powerpoint/2010/main" val="3812944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a:p>
        </p:txBody>
      </p:sp>
    </p:spTree>
    <p:extLst>
      <p:ext uri="{BB962C8B-B14F-4D97-AF65-F5344CB8AC3E}">
        <p14:creationId xmlns:p14="http://schemas.microsoft.com/office/powerpoint/2010/main" val="29316651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329128" tIns="164564" rIns="329128" bIns="16456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94560" y="7680963"/>
            <a:ext cx="39502080" cy="21724623"/>
          </a:xfrm>
          <a:prstGeom prst="rect">
            <a:avLst/>
          </a:prstGeom>
        </p:spPr>
        <p:txBody>
          <a:bodyPr vert="horz" lIns="329128" tIns="164564" rIns="329128" bIns="16456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194560" y="30510483"/>
            <a:ext cx="10241280" cy="1752600"/>
          </a:xfrm>
          <a:prstGeom prst="rect">
            <a:avLst/>
          </a:prstGeom>
        </p:spPr>
        <p:txBody>
          <a:bodyPr vert="horz" lIns="329128" tIns="164564" rIns="329128" bIns="164564" rtlCol="0" anchor="ctr"/>
          <a:lstStyle>
            <a:lvl1pPr algn="l">
              <a:defRPr sz="4400">
                <a:solidFill>
                  <a:schemeClr val="tx1">
                    <a:tint val="75000"/>
                  </a:schemeClr>
                </a:solidFill>
              </a:defRPr>
            </a:lvl1pPr>
          </a:lstStyle>
          <a:p>
            <a:fld id="{985D6BDF-9D0E-4E2B-85B8-D8F4790360C9}" type="datetimeFigureOut">
              <a:rPr lang="en-US" smtClean="0"/>
              <a:t>8/15/17</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329128" tIns="164564" rIns="329128" bIns="164564" rtlCol="0" anchor="ctr"/>
          <a:lstStyle>
            <a:lvl1pPr algn="ctr">
              <a:defRPr sz="4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329128" tIns="164564" rIns="329128" bIns="164564" rtlCol="0" anchor="ctr"/>
          <a:lstStyle>
            <a:lvl1pPr algn="r">
              <a:defRPr sz="4400">
                <a:solidFill>
                  <a:schemeClr val="tx1">
                    <a:tint val="75000"/>
                  </a:schemeClr>
                </a:solidFill>
              </a:defRPr>
            </a:lvl1pPr>
          </a:lstStyle>
          <a:p>
            <a:fld id="{FBB075EA-769C-4ECD-B48E-D6FCDC24F876}" type="slidenum">
              <a:rPr lang="en-US" smtClean="0"/>
              <a:t>‹#›</a:t>
            </a:fld>
            <a:endParaRPr lang="en-US"/>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3291279" rtl="0" eaLnBrk="1" latinLnBrk="0" hangingPunct="1">
        <a:spcBef>
          <a:spcPct val="0"/>
        </a:spcBef>
        <a:buNone/>
        <a:defRPr sz="6000" kern="1200">
          <a:solidFill>
            <a:schemeClr val="tx1"/>
          </a:solidFill>
          <a:latin typeface="+mj-lt"/>
          <a:ea typeface="+mj-ea"/>
          <a:cs typeface="+mj-cs"/>
        </a:defRPr>
      </a:lvl1pPr>
    </p:titleStyle>
    <p:body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279" rtl="0" eaLnBrk="1" latinLnBrk="0" hangingPunct="1">
        <a:defRPr sz="6400" kern="1200">
          <a:solidFill>
            <a:schemeClr val="tx1"/>
          </a:solidFill>
          <a:latin typeface="+mn-lt"/>
          <a:ea typeface="+mn-ea"/>
          <a:cs typeface="+mn-cs"/>
        </a:defRPr>
      </a:lvl1pPr>
      <a:lvl2pPr marL="1645640" algn="l" defTabSz="3291279" rtl="0" eaLnBrk="1" latinLnBrk="0" hangingPunct="1">
        <a:defRPr sz="6400" kern="1200">
          <a:solidFill>
            <a:schemeClr val="tx1"/>
          </a:solidFill>
          <a:latin typeface="+mn-lt"/>
          <a:ea typeface="+mn-ea"/>
          <a:cs typeface="+mn-cs"/>
        </a:defRPr>
      </a:lvl2pPr>
      <a:lvl3pPr marL="3291279" algn="l" defTabSz="3291279" rtl="0" eaLnBrk="1" latinLnBrk="0" hangingPunct="1">
        <a:defRPr sz="6400" kern="1200">
          <a:solidFill>
            <a:schemeClr val="tx1"/>
          </a:solidFill>
          <a:latin typeface="+mn-lt"/>
          <a:ea typeface="+mn-ea"/>
          <a:cs typeface="+mn-cs"/>
        </a:defRPr>
      </a:lvl3pPr>
      <a:lvl4pPr marL="4936919" algn="l" defTabSz="3291279" rtl="0" eaLnBrk="1" latinLnBrk="0" hangingPunct="1">
        <a:defRPr sz="6400" kern="1200">
          <a:solidFill>
            <a:schemeClr val="tx1"/>
          </a:solidFill>
          <a:latin typeface="+mn-lt"/>
          <a:ea typeface="+mn-ea"/>
          <a:cs typeface="+mn-cs"/>
        </a:defRPr>
      </a:lvl4pPr>
      <a:lvl5pPr marL="6582559" algn="l" defTabSz="3291279" rtl="0" eaLnBrk="1" latinLnBrk="0" hangingPunct="1">
        <a:defRPr sz="6400" kern="1200">
          <a:solidFill>
            <a:schemeClr val="tx1"/>
          </a:solidFill>
          <a:latin typeface="+mn-lt"/>
          <a:ea typeface="+mn-ea"/>
          <a:cs typeface="+mn-cs"/>
        </a:defRPr>
      </a:lvl5pPr>
      <a:lvl6pPr marL="8228198" algn="l" defTabSz="3291279" rtl="0" eaLnBrk="1" latinLnBrk="0" hangingPunct="1">
        <a:defRPr sz="6400" kern="1200">
          <a:solidFill>
            <a:schemeClr val="tx1"/>
          </a:solidFill>
          <a:latin typeface="+mn-lt"/>
          <a:ea typeface="+mn-ea"/>
          <a:cs typeface="+mn-cs"/>
        </a:defRPr>
      </a:lvl6pPr>
      <a:lvl7pPr marL="9873837" algn="l" defTabSz="3291279" rtl="0" eaLnBrk="1" latinLnBrk="0" hangingPunct="1">
        <a:defRPr sz="6400" kern="1200">
          <a:solidFill>
            <a:schemeClr val="tx1"/>
          </a:solidFill>
          <a:latin typeface="+mn-lt"/>
          <a:ea typeface="+mn-ea"/>
          <a:cs typeface="+mn-cs"/>
        </a:defRPr>
      </a:lvl7pPr>
      <a:lvl8pPr marL="11519478" algn="l" defTabSz="3291279" rtl="0" eaLnBrk="1" latinLnBrk="0" hangingPunct="1">
        <a:defRPr sz="6400" kern="1200">
          <a:solidFill>
            <a:schemeClr val="tx1"/>
          </a:solidFill>
          <a:latin typeface="+mn-lt"/>
          <a:ea typeface="+mn-ea"/>
          <a:cs typeface="+mn-cs"/>
        </a:defRPr>
      </a:lvl8pPr>
      <a:lvl9pPr marL="13165118" algn="l" defTabSz="3291279" rtl="0" eaLnBrk="1" latinLnBrk="0" hangingPunct="1">
        <a:defRPr sz="6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jpg"/><Relationship Id="rId12" Type="http://schemas.openxmlformats.org/officeDocument/2006/relationships/image" Target="../media/image6.jpg"/><Relationship Id="rId13" Type="http://schemas.openxmlformats.org/officeDocument/2006/relationships/image" Target="../media/image7.jpg"/><Relationship Id="rId14" Type="http://schemas.openxmlformats.org/officeDocument/2006/relationships/image" Target="../media/image8.jpg"/><Relationship Id="rId15" Type="http://schemas.openxmlformats.org/officeDocument/2006/relationships/image" Target="../media/image9.emf"/><Relationship Id="rId16" Type="http://schemas.openxmlformats.org/officeDocument/2006/relationships/image" Target="../media/image10.emf"/><Relationship Id="rId17"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hyperlink" Target="https://www.cdc.gov/flu/about/disease/2015-16.htm" TargetMode="External"/><Relationship Id="rId3" Type="http://schemas.openxmlformats.org/officeDocument/2006/relationships/hyperlink" Target="https://www.ncbi.nlm.nih.gov/books/NBK8439/" TargetMode="External"/><Relationship Id="rId4" Type="http://schemas.openxmlformats.org/officeDocument/2006/relationships/hyperlink" Target="https://www.ncbi.nlm.nih.gov/genbank/)" TargetMode="External"/><Relationship Id="rId5" Type="http://schemas.openxmlformats.org/officeDocument/2006/relationships/hyperlink" Target="http://mafft.cbrc.jp/alignment/software/)" TargetMode="External"/><Relationship Id="rId6" Type="http://schemas.openxmlformats.org/officeDocument/2006/relationships/hyperlink" Target="https://sco.h-its.org/exelixis/web/software/raxml/index.html)" TargetMode="External"/><Relationship Id="rId7" Type="http://schemas.openxmlformats.org/officeDocument/2006/relationships/hyperlink" Target="http://fludb.org)/" TargetMode="External"/><Relationship Id="rId8" Type="http://schemas.openxmlformats.org/officeDocument/2006/relationships/hyperlink" Target="http://www.iedb.org)/" TargetMode="External"/><Relationship Id="rId9" Type="http://schemas.openxmlformats.org/officeDocument/2006/relationships/image" Target="../media/image3.png"/><Relationship Id="rId10"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0134" y="28270200"/>
            <a:ext cx="42400728" cy="1166560"/>
          </a:xfrm>
          <a:prstGeom prst="rect">
            <a:avLst/>
          </a:prstGeom>
          <a:solidFill>
            <a:schemeClr val="bg1"/>
          </a:solidFill>
        </p:spPr>
        <p:txBody>
          <a:bodyPr wrap="square" rtlCol="0">
            <a:spAutoFit/>
          </a:bodyPr>
          <a:lstStyle/>
          <a:p>
            <a:endParaRPr lang="en-US" dirty="0"/>
          </a:p>
        </p:txBody>
      </p:sp>
      <p:sp>
        <p:nvSpPr>
          <p:cNvPr id="4" name="Text Box 122"/>
          <p:cNvSpPr txBox="1">
            <a:spLocks noChangeArrowheads="1"/>
          </p:cNvSpPr>
          <p:nvPr/>
        </p:nvSpPr>
        <p:spPr bwMode="auto">
          <a:xfrm>
            <a:off x="1068055" y="-260481"/>
            <a:ext cx="34170387" cy="330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37" tIns="342842" rIns="137137" bIns="342842"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8300" b="1" dirty="0" smtClean="0">
                <a:solidFill>
                  <a:schemeClr val="accent3">
                    <a:lumMod val="40000"/>
                    <a:lumOff val="60000"/>
                  </a:schemeClr>
                </a:solidFill>
                <a:latin typeface="+mj-lt"/>
              </a:rPr>
              <a:t>Everybody </a:t>
            </a:r>
            <a:r>
              <a:rPr lang="en-US" sz="8300" b="1" dirty="0">
                <a:solidFill>
                  <a:schemeClr val="accent3">
                    <a:lumMod val="40000"/>
                    <a:lumOff val="60000"/>
                  </a:schemeClr>
                </a:solidFill>
                <a:latin typeface="+mj-lt"/>
              </a:rPr>
              <a:t>i</a:t>
            </a:r>
            <a:r>
              <a:rPr lang="en-US" sz="8300" b="1" dirty="0" smtClean="0">
                <a:solidFill>
                  <a:schemeClr val="accent3">
                    <a:lumMod val="40000"/>
                    <a:lumOff val="60000"/>
                  </a:schemeClr>
                </a:solidFill>
                <a:latin typeface="+mj-lt"/>
              </a:rPr>
              <a:t>s Kung-Flu Fighting: Deep Sequencing of Clinical Influenza A virus Reveals Patterns of Emerging/ Re-emerging Amino </a:t>
            </a:r>
            <a:r>
              <a:rPr lang="en-US" sz="8300" b="1" dirty="0">
                <a:solidFill>
                  <a:schemeClr val="accent3">
                    <a:lumMod val="40000"/>
                    <a:lumOff val="60000"/>
                  </a:schemeClr>
                </a:solidFill>
                <a:latin typeface="+mj-lt"/>
              </a:rPr>
              <a:t>Acid Substitutions</a:t>
            </a:r>
          </a:p>
        </p:txBody>
      </p:sp>
      <p:sp>
        <p:nvSpPr>
          <p:cNvPr id="5" name="Text Box 123"/>
          <p:cNvSpPr txBox="1">
            <a:spLocks noChangeArrowheads="1"/>
          </p:cNvSpPr>
          <p:nvPr/>
        </p:nvSpPr>
        <p:spPr bwMode="auto">
          <a:xfrm>
            <a:off x="1177042" y="2476500"/>
            <a:ext cx="32918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7" tIns="137137" rIns="137137" bIns="137137"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4000" dirty="0">
                <a:solidFill>
                  <a:schemeClr val="accent3">
                    <a:lumMod val="40000"/>
                    <a:lumOff val="60000"/>
                  </a:schemeClr>
                </a:solidFill>
                <a:latin typeface="+mn-lt"/>
              </a:rPr>
              <a:t>Emma </a:t>
            </a:r>
            <a:r>
              <a:rPr lang="en-US" sz="4000" dirty="0" smtClean="0">
                <a:solidFill>
                  <a:schemeClr val="accent3">
                    <a:lumMod val="40000"/>
                    <a:lumOff val="60000"/>
                  </a:schemeClr>
                </a:solidFill>
                <a:latin typeface="+mn-lt"/>
              </a:rPr>
              <a:t>Roth</a:t>
            </a:r>
            <a:r>
              <a:rPr lang="en-US" sz="4000" baseline="30000" dirty="0" smtClean="0">
                <a:solidFill>
                  <a:schemeClr val="accent3">
                    <a:lumMod val="40000"/>
                    <a:lumOff val="60000"/>
                  </a:schemeClr>
                </a:solidFill>
                <a:latin typeface="+mn-lt"/>
              </a:rPr>
              <a:t>1</a:t>
            </a:r>
            <a:r>
              <a:rPr lang="en-US" sz="4000" dirty="0" smtClean="0">
                <a:solidFill>
                  <a:schemeClr val="accent3">
                    <a:lumMod val="40000"/>
                    <a:lumOff val="60000"/>
                  </a:schemeClr>
                </a:solidFill>
                <a:latin typeface="+mn-lt"/>
              </a:rPr>
              <a:t>, Brian Aevermann</a:t>
            </a:r>
            <a:r>
              <a:rPr lang="en-US" sz="4000" baseline="30000" dirty="0" smtClean="0">
                <a:solidFill>
                  <a:schemeClr val="accent3">
                    <a:lumMod val="40000"/>
                    <a:lumOff val="60000"/>
                  </a:schemeClr>
                </a:solidFill>
                <a:latin typeface="+mn-lt"/>
              </a:rPr>
              <a:t>1</a:t>
            </a:r>
            <a:r>
              <a:rPr lang="en-US" sz="4000" dirty="0" smtClean="0">
                <a:solidFill>
                  <a:schemeClr val="accent3">
                    <a:lumMod val="40000"/>
                    <a:lumOff val="60000"/>
                  </a:schemeClr>
                </a:solidFill>
                <a:latin typeface="+mn-lt"/>
              </a:rPr>
              <a:t>, </a:t>
            </a:r>
            <a:r>
              <a:rPr lang="en-US" sz="4000" dirty="0">
                <a:solidFill>
                  <a:schemeClr val="accent3">
                    <a:lumMod val="40000"/>
                    <a:lumOff val="60000"/>
                  </a:schemeClr>
                </a:solidFill>
                <a:latin typeface="+mn-lt"/>
              </a:rPr>
              <a:t>Vinita </a:t>
            </a:r>
            <a:r>
              <a:rPr lang="en-US" sz="4000" dirty="0" smtClean="0">
                <a:solidFill>
                  <a:schemeClr val="accent3">
                    <a:lumMod val="40000"/>
                    <a:lumOff val="60000"/>
                  </a:schemeClr>
                </a:solidFill>
                <a:latin typeface="+mn-lt"/>
              </a:rPr>
              <a:t>Puri</a:t>
            </a:r>
            <a:r>
              <a:rPr lang="en-US" sz="4000" baseline="30000" dirty="0" smtClean="0">
                <a:solidFill>
                  <a:schemeClr val="accent3">
                    <a:lumMod val="40000"/>
                    <a:lumOff val="60000"/>
                  </a:schemeClr>
                </a:solidFill>
                <a:latin typeface="+mn-lt"/>
              </a:rPr>
              <a:t>2</a:t>
            </a:r>
            <a:r>
              <a:rPr lang="en-US" sz="4000" dirty="0" smtClean="0">
                <a:solidFill>
                  <a:schemeClr val="accent3">
                    <a:lumMod val="40000"/>
                    <a:lumOff val="60000"/>
                  </a:schemeClr>
                </a:solidFill>
                <a:latin typeface="+mn-lt"/>
              </a:rPr>
              <a:t>, </a:t>
            </a:r>
            <a:r>
              <a:rPr lang="en-US" sz="4000" dirty="0">
                <a:solidFill>
                  <a:schemeClr val="accent3">
                    <a:lumMod val="40000"/>
                    <a:lumOff val="60000"/>
                  </a:schemeClr>
                </a:solidFill>
                <a:latin typeface="+mn-lt"/>
              </a:rPr>
              <a:t>Nadia </a:t>
            </a:r>
            <a:r>
              <a:rPr lang="en-US" sz="4000" dirty="0" smtClean="0">
                <a:solidFill>
                  <a:schemeClr val="accent3">
                    <a:lumMod val="40000"/>
                    <a:lumOff val="60000"/>
                  </a:schemeClr>
                </a:solidFill>
                <a:latin typeface="+mn-lt"/>
              </a:rPr>
              <a:t>Fedorova</a:t>
            </a:r>
            <a:r>
              <a:rPr lang="en-US" sz="4000" baseline="30000" dirty="0" smtClean="0">
                <a:solidFill>
                  <a:schemeClr val="accent3">
                    <a:lumMod val="40000"/>
                    <a:lumOff val="60000"/>
                  </a:schemeClr>
                </a:solidFill>
                <a:latin typeface="+mn-lt"/>
              </a:rPr>
              <a:t>2</a:t>
            </a:r>
            <a:r>
              <a:rPr lang="en-US" sz="4000" dirty="0" smtClean="0">
                <a:solidFill>
                  <a:schemeClr val="accent3">
                    <a:lumMod val="40000"/>
                    <a:lumOff val="60000"/>
                  </a:schemeClr>
                </a:solidFill>
                <a:latin typeface="+mn-lt"/>
              </a:rPr>
              <a:t>, </a:t>
            </a:r>
            <a:r>
              <a:rPr lang="en-US" sz="4000" dirty="0">
                <a:solidFill>
                  <a:schemeClr val="accent3">
                    <a:lumMod val="40000"/>
                    <a:lumOff val="60000"/>
                  </a:schemeClr>
                </a:solidFill>
                <a:latin typeface="+mn-lt"/>
              </a:rPr>
              <a:t>Susmita </a:t>
            </a:r>
            <a:r>
              <a:rPr lang="en-US" sz="4000" dirty="0" smtClean="0">
                <a:solidFill>
                  <a:schemeClr val="accent3">
                    <a:lumMod val="40000"/>
                    <a:lumOff val="60000"/>
                  </a:schemeClr>
                </a:solidFill>
                <a:latin typeface="+mn-lt"/>
              </a:rPr>
              <a:t>Shrivastava</a:t>
            </a:r>
            <a:r>
              <a:rPr lang="en-US" sz="4000" baseline="30000" dirty="0" smtClean="0">
                <a:solidFill>
                  <a:schemeClr val="accent3">
                    <a:lumMod val="40000"/>
                    <a:lumOff val="60000"/>
                  </a:schemeClr>
                </a:solidFill>
                <a:latin typeface="+mn-lt"/>
              </a:rPr>
              <a:t>2</a:t>
            </a:r>
            <a:r>
              <a:rPr lang="en-US" sz="4000" dirty="0" smtClean="0">
                <a:solidFill>
                  <a:schemeClr val="accent3">
                    <a:lumMod val="40000"/>
                    <a:lumOff val="60000"/>
                  </a:schemeClr>
                </a:solidFill>
                <a:latin typeface="+mn-lt"/>
              </a:rPr>
              <a:t>, </a:t>
            </a:r>
            <a:r>
              <a:rPr lang="en-US" sz="4000" dirty="0">
                <a:solidFill>
                  <a:schemeClr val="accent3">
                    <a:lumMod val="40000"/>
                    <a:lumOff val="60000"/>
                  </a:schemeClr>
                </a:solidFill>
                <a:latin typeface="+mn-lt"/>
              </a:rPr>
              <a:t>Lihui Wu, Paolo </a:t>
            </a:r>
            <a:r>
              <a:rPr lang="en-US" sz="4000" dirty="0" smtClean="0">
                <a:solidFill>
                  <a:schemeClr val="accent3">
                    <a:lumMod val="40000"/>
                    <a:lumOff val="60000"/>
                  </a:schemeClr>
                </a:solidFill>
                <a:latin typeface="+mn-lt"/>
              </a:rPr>
              <a:t>Amedeo</a:t>
            </a:r>
            <a:r>
              <a:rPr lang="en-US" sz="4000" baseline="30000" dirty="0" smtClean="0">
                <a:solidFill>
                  <a:schemeClr val="accent3">
                    <a:lumMod val="40000"/>
                    <a:lumOff val="60000"/>
                  </a:schemeClr>
                </a:solidFill>
                <a:latin typeface="+mn-lt"/>
              </a:rPr>
              <a:t>2</a:t>
            </a:r>
            <a:r>
              <a:rPr lang="en-US" sz="4000" dirty="0" smtClean="0">
                <a:solidFill>
                  <a:schemeClr val="accent3">
                    <a:lumMod val="40000"/>
                    <a:lumOff val="60000"/>
                  </a:schemeClr>
                </a:solidFill>
                <a:latin typeface="+mn-lt"/>
              </a:rPr>
              <a:t>, </a:t>
            </a:r>
            <a:r>
              <a:rPr lang="en-US" sz="4000" dirty="0">
                <a:solidFill>
                  <a:schemeClr val="accent3">
                    <a:lumMod val="40000"/>
                    <a:lumOff val="60000"/>
                  </a:schemeClr>
                </a:solidFill>
                <a:latin typeface="+mn-lt"/>
              </a:rPr>
              <a:t>Rafael </a:t>
            </a:r>
            <a:r>
              <a:rPr lang="en-US" sz="4000" dirty="0" smtClean="0">
                <a:solidFill>
                  <a:schemeClr val="accent3">
                    <a:lumMod val="40000"/>
                    <a:lumOff val="60000"/>
                  </a:schemeClr>
                </a:solidFill>
                <a:latin typeface="+mn-lt"/>
              </a:rPr>
              <a:t>Medina</a:t>
            </a:r>
            <a:r>
              <a:rPr lang="en-US" sz="4000" baseline="30000" dirty="0" smtClean="0">
                <a:solidFill>
                  <a:schemeClr val="accent3">
                    <a:lumMod val="40000"/>
                    <a:lumOff val="60000"/>
                  </a:schemeClr>
                </a:solidFill>
                <a:latin typeface="+mn-lt"/>
              </a:rPr>
              <a:t>3</a:t>
            </a:r>
            <a:r>
              <a:rPr lang="en-US" sz="4000" dirty="0" smtClean="0">
                <a:solidFill>
                  <a:schemeClr val="accent3">
                    <a:lumMod val="40000"/>
                    <a:lumOff val="60000"/>
                  </a:schemeClr>
                </a:solidFill>
                <a:latin typeface="+mn-lt"/>
              </a:rPr>
              <a:t>, </a:t>
            </a:r>
            <a:r>
              <a:rPr lang="en-US" sz="4000" dirty="0">
                <a:solidFill>
                  <a:schemeClr val="accent3">
                    <a:lumMod val="40000"/>
                    <a:lumOff val="60000"/>
                  </a:schemeClr>
                </a:solidFill>
                <a:latin typeface="+mn-lt"/>
              </a:rPr>
              <a:t>Gene </a:t>
            </a:r>
            <a:r>
              <a:rPr lang="en-US" sz="4000" dirty="0" smtClean="0">
                <a:solidFill>
                  <a:schemeClr val="accent3">
                    <a:lumMod val="40000"/>
                    <a:lumOff val="60000"/>
                  </a:schemeClr>
                </a:solidFill>
                <a:latin typeface="+mn-lt"/>
              </a:rPr>
              <a:t>Tan</a:t>
            </a:r>
            <a:r>
              <a:rPr lang="en-US" sz="4000" baseline="30000" dirty="0" smtClean="0">
                <a:solidFill>
                  <a:schemeClr val="accent3">
                    <a:lumMod val="40000"/>
                    <a:lumOff val="60000"/>
                  </a:schemeClr>
                </a:solidFill>
                <a:latin typeface="+mn-lt"/>
              </a:rPr>
              <a:t>1</a:t>
            </a:r>
            <a:r>
              <a:rPr lang="en-US" sz="4000" dirty="0" smtClean="0">
                <a:solidFill>
                  <a:schemeClr val="accent3">
                    <a:lumMod val="40000"/>
                    <a:lumOff val="60000"/>
                  </a:schemeClr>
                </a:solidFill>
                <a:latin typeface="+mn-lt"/>
              </a:rPr>
              <a:t>, </a:t>
            </a:r>
            <a:r>
              <a:rPr lang="en-US" sz="4000" dirty="0">
                <a:solidFill>
                  <a:schemeClr val="accent3">
                    <a:lumMod val="40000"/>
                    <a:lumOff val="60000"/>
                  </a:schemeClr>
                </a:solidFill>
                <a:latin typeface="+mn-lt"/>
              </a:rPr>
              <a:t>Brett E. </a:t>
            </a:r>
            <a:r>
              <a:rPr lang="en-US" sz="4000" dirty="0" smtClean="0">
                <a:solidFill>
                  <a:schemeClr val="accent3">
                    <a:lumMod val="40000"/>
                    <a:lumOff val="60000"/>
                  </a:schemeClr>
                </a:solidFill>
                <a:latin typeface="+mn-lt"/>
              </a:rPr>
              <a:t>Pickett</a:t>
            </a:r>
            <a:r>
              <a:rPr lang="en-US" sz="4000" baseline="30000" dirty="0" smtClean="0">
                <a:solidFill>
                  <a:schemeClr val="accent3">
                    <a:lumMod val="40000"/>
                    <a:lumOff val="60000"/>
                  </a:schemeClr>
                </a:solidFill>
                <a:latin typeface="+mn-lt"/>
              </a:rPr>
              <a:t>1</a:t>
            </a:r>
            <a:r>
              <a:rPr lang="en-US" sz="4000" dirty="0" smtClean="0">
                <a:solidFill>
                  <a:schemeClr val="accent3">
                    <a:lumMod val="40000"/>
                    <a:lumOff val="60000"/>
                  </a:schemeClr>
                </a:solidFill>
                <a:latin typeface="+mn-lt"/>
              </a:rPr>
              <a:t> </a:t>
            </a:r>
          </a:p>
          <a:p>
            <a:pPr eaLnBrk="1" hangingPunct="1"/>
            <a:r>
              <a:rPr lang="en-US" sz="4000" baseline="30000" dirty="0" smtClean="0">
                <a:solidFill>
                  <a:schemeClr val="accent3">
                    <a:lumMod val="40000"/>
                    <a:lumOff val="60000"/>
                  </a:schemeClr>
                </a:solidFill>
                <a:latin typeface="+mn-lt"/>
              </a:rPr>
              <a:t>1</a:t>
            </a:r>
            <a:r>
              <a:rPr lang="en-US" sz="4000" dirty="0" smtClean="0">
                <a:solidFill>
                  <a:schemeClr val="accent3">
                    <a:lumMod val="40000"/>
                    <a:lumOff val="60000"/>
                  </a:schemeClr>
                </a:solidFill>
                <a:latin typeface="+mn-lt"/>
              </a:rPr>
              <a:t>J. Craig Venter Institute, La Jolla, California, USA, </a:t>
            </a:r>
            <a:r>
              <a:rPr lang="en-US" sz="4000" baseline="30000" dirty="0" smtClean="0">
                <a:solidFill>
                  <a:schemeClr val="accent3">
                    <a:lumMod val="40000"/>
                    <a:lumOff val="60000"/>
                  </a:schemeClr>
                </a:solidFill>
                <a:latin typeface="+mn-lt"/>
              </a:rPr>
              <a:t>2</a:t>
            </a:r>
            <a:r>
              <a:rPr lang="en-US" sz="4000" dirty="0" smtClean="0">
                <a:solidFill>
                  <a:schemeClr val="accent3">
                    <a:lumMod val="40000"/>
                    <a:lumOff val="60000"/>
                  </a:schemeClr>
                </a:solidFill>
                <a:latin typeface="+mn-lt"/>
              </a:rPr>
              <a:t>J. Craig Venter Institute, Rockville, Maryland, USA, </a:t>
            </a:r>
            <a:r>
              <a:rPr lang="en-US" sz="4000" baseline="30000" dirty="0" smtClean="0">
                <a:solidFill>
                  <a:schemeClr val="accent3">
                    <a:lumMod val="40000"/>
                    <a:lumOff val="60000"/>
                  </a:schemeClr>
                </a:solidFill>
                <a:latin typeface="+mn-lt"/>
              </a:rPr>
              <a:t>3</a:t>
            </a:r>
            <a:r>
              <a:rPr lang="en-US" sz="4000" dirty="0" smtClean="0">
                <a:solidFill>
                  <a:schemeClr val="accent3">
                    <a:lumMod val="40000"/>
                    <a:lumOff val="60000"/>
                  </a:schemeClr>
                </a:solidFill>
                <a:latin typeface="+mn-lt"/>
              </a:rPr>
              <a:t>Pontifical Catholic University of Chile</a:t>
            </a:r>
            <a:endParaRPr lang="en-US" sz="4000" dirty="0">
              <a:solidFill>
                <a:schemeClr val="accent3">
                  <a:lumMod val="40000"/>
                  <a:lumOff val="60000"/>
                </a:schemeClr>
              </a:solidFill>
              <a:latin typeface="+mn-lt"/>
            </a:endParaRPr>
          </a:p>
        </p:txBody>
      </p:sp>
      <p:sp>
        <p:nvSpPr>
          <p:cNvPr id="25" name="TextBox 24"/>
          <p:cNvSpPr txBox="1"/>
          <p:nvPr/>
        </p:nvSpPr>
        <p:spPr>
          <a:xfrm>
            <a:off x="1675133" y="29565600"/>
            <a:ext cx="4742236" cy="746346"/>
          </a:xfrm>
          <a:prstGeom prst="rect">
            <a:avLst/>
          </a:prstGeom>
          <a:noFill/>
        </p:spPr>
        <p:txBody>
          <a:bodyPr wrap="none" lIns="68568" tIns="34284" rIns="68568" bIns="34284" rtlCol="0">
            <a:spAutoFit/>
          </a:bodyPr>
          <a:lstStyle/>
          <a:p>
            <a:r>
              <a:rPr lang="en-US" sz="4400" b="1" dirty="0" smtClean="0"/>
              <a:t>Acknowledgements</a:t>
            </a:r>
            <a:endParaRPr lang="en-US" sz="4400" b="1" dirty="0"/>
          </a:p>
        </p:txBody>
      </p:sp>
      <p:sp>
        <p:nvSpPr>
          <p:cNvPr id="26" name="TextBox 25"/>
          <p:cNvSpPr txBox="1"/>
          <p:nvPr/>
        </p:nvSpPr>
        <p:spPr>
          <a:xfrm>
            <a:off x="21979642" y="30342840"/>
            <a:ext cx="19507200" cy="2194560"/>
          </a:xfrm>
          <a:prstGeom prst="rect">
            <a:avLst/>
          </a:prstGeom>
          <a:noFill/>
        </p:spPr>
        <p:txBody>
          <a:bodyPr wrap="square" lIns="68568" tIns="68568" rIns="68568" bIns="68568" numCol="1" spcCol="342842" rtlCol="0">
            <a:noAutofit/>
          </a:bodyPr>
          <a:lstStyle/>
          <a:p>
            <a:pPr marL="342842" indent="-342842">
              <a:buFont typeface="+mj-lt"/>
              <a:buAutoNum type="arabicPeriod"/>
            </a:pPr>
            <a:r>
              <a:rPr lang="en-US" sz="1600" dirty="0" smtClean="0"/>
              <a:t>Lee AJ, Das, SR, Wang W, Fitzgerald T, Pickett BE, Aevermann BD, Topham, DF, Falsely AR, Scheuermann RH. 2015. Diversifying Selection Analysis Predicts Antigenic Evolution of 2009 Pandemic H1N1 Influenza A Virus in Humans. Journal of Virology 89:5427-5440. </a:t>
            </a:r>
            <a:r>
              <a:rPr lang="en-US" sz="1600" dirty="0"/>
              <a:t>http://</a:t>
            </a:r>
            <a:r>
              <a:rPr lang="en-US" sz="1600" dirty="0" smtClean="0"/>
              <a:t>dx.doi.org/</a:t>
            </a:r>
            <a:r>
              <a:rPr lang="mr-IN" sz="1600" dirty="0" smtClean="0"/>
              <a:t>10.1128/JVI.03636-14</a:t>
            </a:r>
            <a:r>
              <a:rPr lang="en-US" sz="1600" dirty="0" smtClean="0"/>
              <a:t>  </a:t>
            </a:r>
            <a:endParaRPr lang="en-US" sz="1600" dirty="0"/>
          </a:p>
          <a:p>
            <a:pPr marL="342842" indent="-342842">
              <a:buFont typeface="+mj-lt"/>
              <a:buAutoNum type="arabicPeriod"/>
            </a:pPr>
            <a:r>
              <a:rPr lang="en-US" sz="1600" dirty="0" smtClean="0"/>
              <a:t>Noronha JM, Mengya L, Squires RB, Pickett BE, Hale BG,  Air GM, Galloway SE, Takimoto T, Schmolke M, Hunt V, Klem E, García-Sastre A, McGee M, Scheuermann R. Influenza Virus Sequence Feature Variant Type Analysis: Evidence of a Role for NS1 in Influenza Virus Host Range Restriction. Journal of Virology 86: 5857-5866</a:t>
            </a:r>
            <a:r>
              <a:rPr lang="en-US" sz="1600" dirty="0"/>
              <a:t>. http://dx.doi.org/ </a:t>
            </a:r>
            <a:r>
              <a:rPr lang="mr-IN" sz="1600" dirty="0" smtClean="0"/>
              <a:t>10.1128/JVI.06901-11</a:t>
            </a:r>
            <a:endParaRPr lang="en-US" sz="1600" dirty="0"/>
          </a:p>
          <a:p>
            <a:pPr marL="342842" indent="-342842">
              <a:buFont typeface="+mj-lt"/>
              <a:buAutoNum type="arabicPeriod"/>
            </a:pPr>
            <a:r>
              <a:rPr lang="en-US" sz="1600" dirty="0" smtClean="0"/>
              <a:t>Rolfes </a:t>
            </a:r>
            <a:r>
              <a:rPr lang="en-US" sz="1600" dirty="0"/>
              <a:t>MA, Foppa IM, Garg S, Flannery B, Brammer L, Singleton JA, et al. Estimated Influenza Illnesses, Medical Visits, Hospitalizations, and Deaths Averted by Vaccination in the United </a:t>
            </a:r>
            <a:r>
              <a:rPr lang="en-US" sz="1600" dirty="0" smtClean="0"/>
              <a:t>States. </a:t>
            </a:r>
            <a:r>
              <a:rPr lang="en-US" sz="1600" dirty="0" smtClean="0">
                <a:hlinkClick r:id="rId2"/>
              </a:rPr>
              <a:t>https</a:t>
            </a:r>
            <a:r>
              <a:rPr lang="en-US" sz="1600" dirty="0">
                <a:hlinkClick r:id="rId2"/>
              </a:rPr>
              <a:t>://www.cdc.gov/flu/about/disease/2015-16.htm</a:t>
            </a:r>
            <a:endParaRPr lang="en-US" sz="1600" dirty="0"/>
          </a:p>
          <a:p>
            <a:pPr marL="342842" indent="-342842">
              <a:buFont typeface="+mj-lt"/>
              <a:buAutoNum type="arabicPeriod"/>
            </a:pPr>
            <a:r>
              <a:rPr lang="en-US" sz="1600" dirty="0"/>
              <a:t>Fleischmann WR Jr. Viral Genetics. In: Baron S, editor. Medical Microbiology. 4th edition. Galveston (TX): University of Texas Medical Branch at Galveston; 1996. Chapter 43. Available from: </a:t>
            </a:r>
            <a:r>
              <a:rPr lang="en-US" sz="1600" dirty="0">
                <a:hlinkClick r:id="rId3"/>
              </a:rPr>
              <a:t>https://www.ncbi.nlm.nih.gov/books/NBK8439</a:t>
            </a:r>
            <a:r>
              <a:rPr lang="en-US" sz="1600" dirty="0" smtClean="0">
                <a:hlinkClick r:id="rId3"/>
              </a:rPr>
              <a:t>/</a:t>
            </a:r>
            <a:r>
              <a:rPr lang="en-US" sz="1600" dirty="0" smtClean="0"/>
              <a:t>   </a:t>
            </a:r>
            <a:endParaRPr lang="en-US" sz="1600" dirty="0"/>
          </a:p>
          <a:p>
            <a:pPr marL="342842" indent="-342842">
              <a:buFont typeface="+mj-lt"/>
              <a:buAutoNum type="arabicPeriod"/>
            </a:pPr>
            <a:endParaRPr lang="en-US" sz="1600" dirty="0"/>
          </a:p>
        </p:txBody>
      </p:sp>
      <p:sp>
        <p:nvSpPr>
          <p:cNvPr id="27" name="TextBox 26"/>
          <p:cNvSpPr txBox="1"/>
          <p:nvPr/>
        </p:nvSpPr>
        <p:spPr>
          <a:xfrm>
            <a:off x="21970498" y="29596494"/>
            <a:ext cx="2703473" cy="746346"/>
          </a:xfrm>
          <a:prstGeom prst="rect">
            <a:avLst/>
          </a:prstGeom>
          <a:noFill/>
        </p:spPr>
        <p:txBody>
          <a:bodyPr wrap="none" lIns="68568" tIns="34284" rIns="68568" bIns="34284" rtlCol="0">
            <a:spAutoFit/>
          </a:bodyPr>
          <a:lstStyle/>
          <a:p>
            <a:r>
              <a:rPr lang="en-US" sz="4400" b="1" dirty="0"/>
              <a:t>References</a:t>
            </a:r>
          </a:p>
        </p:txBody>
      </p:sp>
      <p:sp>
        <p:nvSpPr>
          <p:cNvPr id="10" name="Text Box 189"/>
          <p:cNvSpPr txBox="1">
            <a:spLocks noChangeArrowheads="1"/>
          </p:cNvSpPr>
          <p:nvPr/>
        </p:nvSpPr>
        <p:spPr bwMode="auto">
          <a:xfrm>
            <a:off x="1253377" y="5397980"/>
            <a:ext cx="13231368" cy="7755923"/>
          </a:xfrm>
          <a:prstGeom prst="rect">
            <a:avLst/>
          </a:prstGeom>
          <a:solidFill>
            <a:schemeClr val="bg1"/>
          </a:solidFill>
          <a:ln w="12700">
            <a:no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en-US" sz="2700" dirty="0" smtClean="0">
                <a:latin typeface="+mn-lt"/>
              </a:rPr>
              <a:t>Infection </a:t>
            </a:r>
            <a:r>
              <a:rPr lang="en-US" sz="2700" dirty="0">
                <a:latin typeface="+mn-lt"/>
              </a:rPr>
              <a:t>by influenza A virus (IAV) can occur in </a:t>
            </a:r>
            <a:r>
              <a:rPr lang="en-US" sz="2700" dirty="0" smtClean="0">
                <a:latin typeface="+mn-lt"/>
              </a:rPr>
              <a:t>humans, birds, </a:t>
            </a:r>
            <a:r>
              <a:rPr lang="en-US" sz="2700" dirty="0">
                <a:latin typeface="+mn-lt"/>
              </a:rPr>
              <a:t>or </a:t>
            </a:r>
            <a:r>
              <a:rPr lang="en-US" sz="2700" dirty="0" smtClean="0">
                <a:latin typeface="+mn-lt"/>
              </a:rPr>
              <a:t>swine </a:t>
            </a:r>
            <a:r>
              <a:rPr lang="en-US" sz="2700" dirty="0">
                <a:latin typeface="+mn-lt"/>
              </a:rPr>
              <a:t>and results in approximately 700,000 hospitalizations and 56,000 human deaths each year. Although vaccines exist and are reformulated each year, the rapid mutation rates (antigenic drift) and reassortment (antigenic shift) across the viral subtypes make it difficult to </a:t>
            </a:r>
            <a:r>
              <a:rPr lang="en-US" sz="2700" dirty="0" smtClean="0">
                <a:latin typeface="+mn-lt"/>
              </a:rPr>
              <a:t>consistently prevent </a:t>
            </a:r>
            <a:r>
              <a:rPr lang="en-US" sz="2700" dirty="0">
                <a:latin typeface="+mn-lt"/>
              </a:rPr>
              <a:t>or treat </a:t>
            </a:r>
            <a:r>
              <a:rPr lang="en-US" sz="2700" dirty="0" smtClean="0">
                <a:latin typeface="+mn-lt"/>
              </a:rPr>
              <a:t>infection. </a:t>
            </a:r>
            <a:r>
              <a:rPr lang="en-US" sz="2700" dirty="0">
                <a:latin typeface="+mn-lt"/>
              </a:rPr>
              <a:t>In this study, we examined deep sequencing data of IAV samples collected between 2011-2013 from Santiago, Chile to determine whether amino acid substitutions </a:t>
            </a:r>
            <a:r>
              <a:rPr lang="en-US" sz="2700" dirty="0" smtClean="0">
                <a:latin typeface="+mn-lt"/>
              </a:rPr>
              <a:t>that are emerging/re-emerging </a:t>
            </a:r>
            <a:r>
              <a:rPr lang="en-US" sz="2700" dirty="0">
                <a:latin typeface="+mn-lt"/>
              </a:rPr>
              <a:t>at the global scale could be identified by observing minor variants in the genomes isolated from multiple patients. </a:t>
            </a:r>
            <a:r>
              <a:rPr lang="en-US" sz="2700" dirty="0" smtClean="0">
                <a:latin typeface="+mn-lt"/>
              </a:rPr>
              <a:t>To do so, we </a:t>
            </a:r>
            <a:r>
              <a:rPr lang="en-US" sz="2700" dirty="0">
                <a:latin typeface="+mn-lt"/>
              </a:rPr>
              <a:t>created a workflow that visualizes the locations of minor variants across each segment for these genomes, calculates mutations that stray from the consensus amino acid in that location across all GenBank sequence </a:t>
            </a:r>
            <a:r>
              <a:rPr lang="en-US" sz="2700" dirty="0" smtClean="0">
                <a:latin typeface="+mn-lt"/>
              </a:rPr>
              <a:t>records for </a:t>
            </a:r>
            <a:r>
              <a:rPr lang="en-US" sz="2700" dirty="0">
                <a:latin typeface="+mn-lt"/>
              </a:rPr>
              <a:t>each year, and determines whether the </a:t>
            </a:r>
            <a:r>
              <a:rPr lang="en-US" sz="2700" dirty="0" smtClean="0">
                <a:latin typeface="+mn-lt"/>
              </a:rPr>
              <a:t>codons that </a:t>
            </a:r>
            <a:r>
              <a:rPr lang="en-US" sz="2700" dirty="0">
                <a:latin typeface="+mn-lt"/>
              </a:rPr>
              <a:t>contain a minor variant are located in known epitope regions from a reference genome. Phylogenetic tree reconstruction </a:t>
            </a:r>
            <a:r>
              <a:rPr lang="en-US" sz="2700" dirty="0" smtClean="0">
                <a:latin typeface="+mn-lt"/>
              </a:rPr>
              <a:t>reveals </a:t>
            </a:r>
            <a:r>
              <a:rPr lang="en-US" sz="2700" dirty="0">
                <a:latin typeface="+mn-lt"/>
              </a:rPr>
              <a:t>that the sequences lie within the expected topology of influenza and cluster primarily by year of isolation. Patterns identified in this analysis have the potential to improve our </a:t>
            </a:r>
            <a:r>
              <a:rPr lang="en-US" sz="2700" dirty="0" smtClean="0">
                <a:latin typeface="+mn-lt"/>
              </a:rPr>
              <a:t>understanding of the viral response to </a:t>
            </a:r>
            <a:r>
              <a:rPr lang="en-US" sz="2700" dirty="0">
                <a:latin typeface="+mn-lt"/>
              </a:rPr>
              <a:t>immune pressures within its host, and to detect any substitutions that change immune epitopes to increase virus fitness. Overall, these results can be applied at a larger scale to sequences of future epidemic strains and </a:t>
            </a:r>
            <a:r>
              <a:rPr lang="en-US" sz="2700" dirty="0" smtClean="0">
                <a:latin typeface="+mn-lt"/>
              </a:rPr>
              <a:t>potentially improve </a:t>
            </a:r>
            <a:r>
              <a:rPr lang="en-US" sz="2700" dirty="0">
                <a:latin typeface="+mn-lt"/>
              </a:rPr>
              <a:t>the efficacy of the influenza vaccine. </a:t>
            </a:r>
          </a:p>
        </p:txBody>
      </p:sp>
      <p:sp>
        <p:nvSpPr>
          <p:cNvPr id="32" name="Alternate Process 31"/>
          <p:cNvSpPr/>
          <p:nvPr/>
        </p:nvSpPr>
        <p:spPr>
          <a:xfrm>
            <a:off x="1177042" y="4540431"/>
            <a:ext cx="13231368" cy="749808"/>
          </a:xfrm>
          <a:prstGeom prst="flowChartAlternateProcess">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r>
              <a:rPr lang="en-US" sz="4400" b="1" dirty="0">
                <a:solidFill>
                  <a:schemeClr val="accent3">
                    <a:lumMod val="20000"/>
                    <a:lumOff val="80000"/>
                  </a:schemeClr>
                </a:solidFill>
              </a:rPr>
              <a:t>Abstract</a:t>
            </a:r>
          </a:p>
        </p:txBody>
      </p:sp>
      <p:sp>
        <p:nvSpPr>
          <p:cNvPr id="33" name="Alternate Process 32"/>
          <p:cNvSpPr/>
          <p:nvPr/>
        </p:nvSpPr>
        <p:spPr>
          <a:xfrm>
            <a:off x="1177042" y="13269692"/>
            <a:ext cx="13231368" cy="751108"/>
          </a:xfrm>
          <a:prstGeom prst="flowChartAlternateProcess">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r>
              <a:rPr lang="en-US" sz="4400" b="1" dirty="0" smtClean="0">
                <a:solidFill>
                  <a:schemeClr val="accent3">
                    <a:lumMod val="20000"/>
                    <a:lumOff val="80000"/>
                  </a:schemeClr>
                </a:solidFill>
              </a:rPr>
              <a:t>Background</a:t>
            </a:r>
            <a:endParaRPr lang="en-US" sz="4400" b="1" dirty="0">
              <a:solidFill>
                <a:schemeClr val="accent3">
                  <a:lumMod val="20000"/>
                  <a:lumOff val="80000"/>
                </a:schemeClr>
              </a:solidFill>
            </a:endParaRPr>
          </a:p>
        </p:txBody>
      </p:sp>
      <p:sp>
        <p:nvSpPr>
          <p:cNvPr id="13" name="Text Box 192"/>
          <p:cNvSpPr txBox="1">
            <a:spLocks noChangeArrowheads="1"/>
          </p:cNvSpPr>
          <p:nvPr/>
        </p:nvSpPr>
        <p:spPr bwMode="auto">
          <a:xfrm>
            <a:off x="1253376" y="20802600"/>
            <a:ext cx="13234204" cy="8171421"/>
          </a:xfrm>
          <a:prstGeom prst="rect">
            <a:avLst/>
          </a:prstGeom>
          <a:solidFill>
            <a:schemeClr val="bg1"/>
          </a:solidFill>
          <a:ln w="12700">
            <a:no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2700" dirty="0">
                <a:latin typeface="+mj-lt"/>
              </a:rPr>
              <a:t>Sequencing data was generated using Illumina MiSeq (2x300bp reads) and assembled using </a:t>
            </a:r>
            <a:r>
              <a:rPr lang="en-US" sz="2700" dirty="0" smtClean="0">
                <a:latin typeface="+mj-lt"/>
              </a:rPr>
              <a:t>CLC Bio software. </a:t>
            </a:r>
            <a:r>
              <a:rPr lang="en-US" sz="2700" dirty="0">
                <a:latin typeface="+mj-lt"/>
              </a:rPr>
              <a:t>Minor variants were identified with a custom script that removed detected variants that were below 3% prevalence across all reads at any position, and a </a:t>
            </a:r>
            <a:r>
              <a:rPr lang="en-US" sz="2700" dirty="0" smtClean="0">
                <a:latin typeface="+mj-lt"/>
              </a:rPr>
              <a:t>corrected p-value </a:t>
            </a:r>
            <a:r>
              <a:rPr lang="en-US" sz="2700" dirty="0">
                <a:latin typeface="+mj-lt"/>
              </a:rPr>
              <a:t>of 0.05 using a binomial distribution. Visualization of the position in each transcript and % prevalence of minor variants were visualized at the transcript level using a custom script. The translated protein sequence for each of the of the samples in the dataset were extracted from GenBank (</a:t>
            </a:r>
            <a:r>
              <a:rPr lang="en-US" sz="2700" u="sng" dirty="0">
                <a:latin typeface="+mj-lt"/>
                <a:hlinkClick r:id="rId4"/>
              </a:rPr>
              <a:t>https://www.ncbi.nlm.nih.gov/genbank/)</a:t>
            </a:r>
            <a:r>
              <a:rPr lang="en-US" sz="2700" dirty="0">
                <a:latin typeface="+mj-lt"/>
              </a:rPr>
              <a:t>, grouped by shared transcript and year, and aligned with MAFFT </a:t>
            </a:r>
            <a:r>
              <a:rPr lang="en-US" sz="2700" dirty="0" smtClean="0">
                <a:latin typeface="+mj-lt"/>
              </a:rPr>
              <a:t>(</a:t>
            </a:r>
            <a:r>
              <a:rPr lang="en-US" sz="2700" u="sng" dirty="0" smtClean="0">
                <a:latin typeface="+mj-lt"/>
                <a:hlinkClick r:id="rId5"/>
              </a:rPr>
              <a:t>http</a:t>
            </a:r>
            <a:r>
              <a:rPr lang="en-US" sz="2700" u="sng" dirty="0">
                <a:latin typeface="+mj-lt"/>
                <a:hlinkClick r:id="rId5"/>
              </a:rPr>
              <a:t>://mafft.cbrc.jp/alignment/software/)</a:t>
            </a:r>
            <a:r>
              <a:rPr lang="en-US" sz="2700" dirty="0">
                <a:latin typeface="+mj-lt"/>
              </a:rPr>
              <a:t>. Bootstrapped maximum likelihood phylogenetic trees were generated with RAxML </a:t>
            </a:r>
            <a:r>
              <a:rPr lang="en-US" sz="2700" dirty="0"/>
              <a:t>(</a:t>
            </a:r>
            <a:r>
              <a:rPr lang="en-US" sz="2700" u="sng" dirty="0">
                <a:hlinkClick r:id="rId6"/>
              </a:rPr>
              <a:t>https://sco.h-its.org/exelixis/web/software/raxml/index.html</a:t>
            </a:r>
            <a:r>
              <a:rPr lang="en-US" sz="2700" u="sng" dirty="0" smtClean="0">
                <a:hlinkClick r:id="rId6"/>
              </a:rPr>
              <a:t>)</a:t>
            </a:r>
            <a:r>
              <a:rPr lang="en-US" sz="2700" u="sng" dirty="0" smtClean="0"/>
              <a:t> </a:t>
            </a:r>
            <a:r>
              <a:rPr lang="en-US" sz="2700" dirty="0" smtClean="0">
                <a:latin typeface="+mj-lt"/>
              </a:rPr>
              <a:t>for </a:t>
            </a:r>
            <a:r>
              <a:rPr lang="en-US" sz="2700" dirty="0">
                <a:latin typeface="+mj-lt"/>
              </a:rPr>
              <a:t>each of the </a:t>
            </a:r>
            <a:r>
              <a:rPr lang="en-US" sz="2700" dirty="0" smtClean="0">
                <a:latin typeface="+mj-lt"/>
              </a:rPr>
              <a:t>alignments,</a:t>
            </a:r>
            <a:r>
              <a:rPr lang="en-US" sz="2700" dirty="0">
                <a:latin typeface="+mj-lt"/>
              </a:rPr>
              <a:t> which were then used to examine whether the sequences of the dataset clustered by year of isolation. Next, the Influenza Research Database (IRD) (</a:t>
            </a:r>
            <a:r>
              <a:rPr lang="en-US" sz="2700" u="sng" dirty="0">
                <a:latin typeface="+mj-lt"/>
                <a:hlinkClick r:id="rId7"/>
              </a:rPr>
              <a:t>http://fludb.org)</a:t>
            </a:r>
            <a:r>
              <a:rPr lang="en-US" sz="2700" dirty="0">
                <a:latin typeface="+mj-lt"/>
              </a:rPr>
              <a:t> was queried for complete protein sequences for each of the 8 Influenza A genome segments from all hosts and geographic regions during 2008-2016. The sequences from this dataset were grouped and aligned as before. A custom script was used to count the amino acid frequencies at the minor variant positions from the dataset in each of year. Positive human B-cell epitope data </a:t>
            </a:r>
            <a:r>
              <a:rPr lang="en-US" sz="2700" dirty="0" smtClean="0">
                <a:latin typeface="+mj-lt"/>
              </a:rPr>
              <a:t>for the HA and NA proteins of the  </a:t>
            </a:r>
            <a:r>
              <a:rPr lang="en-US" sz="2700" dirty="0">
                <a:latin typeface="+mj-lt"/>
              </a:rPr>
              <a:t>Influenza A virus were retrieved from the Immune Epitope Database (IEDB) (</a:t>
            </a:r>
            <a:r>
              <a:rPr lang="en-US" sz="2700" u="sng" dirty="0">
                <a:latin typeface="+mj-lt"/>
                <a:hlinkClick r:id="rId8"/>
              </a:rPr>
              <a:t>http://www.iedb.org)</a:t>
            </a:r>
            <a:r>
              <a:rPr lang="en-US" sz="2700" dirty="0">
                <a:latin typeface="+mj-lt"/>
              </a:rPr>
              <a:t> </a:t>
            </a:r>
            <a:r>
              <a:rPr lang="en-US" sz="2700" dirty="0" smtClean="0">
                <a:latin typeface="+mj-lt"/>
              </a:rPr>
              <a:t>and were then queried </a:t>
            </a:r>
            <a:r>
              <a:rPr lang="en-US" sz="2700" dirty="0">
                <a:latin typeface="+mj-lt"/>
              </a:rPr>
              <a:t>to find the regions that overlapped with minor variants. </a:t>
            </a:r>
          </a:p>
        </p:txBody>
      </p:sp>
      <p:sp>
        <p:nvSpPr>
          <p:cNvPr id="34" name="Alternate Process 33"/>
          <p:cNvSpPr/>
          <p:nvPr/>
        </p:nvSpPr>
        <p:spPr>
          <a:xfrm>
            <a:off x="1177042" y="19964400"/>
            <a:ext cx="13231368" cy="749808"/>
          </a:xfrm>
          <a:prstGeom prst="flowChartAlternateProcess">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r>
              <a:rPr lang="en-US" sz="4400" b="1" dirty="0" smtClean="0">
                <a:solidFill>
                  <a:schemeClr val="accent3">
                    <a:lumMod val="20000"/>
                    <a:lumOff val="80000"/>
                  </a:schemeClr>
                </a:solidFill>
              </a:rPr>
              <a:t>Data and Methods</a:t>
            </a:r>
            <a:endParaRPr lang="en-US" sz="4400" b="1" dirty="0">
              <a:solidFill>
                <a:schemeClr val="accent3">
                  <a:lumMod val="20000"/>
                  <a:lumOff val="80000"/>
                </a:schemeClr>
              </a:solidFill>
            </a:endParaRPr>
          </a:p>
        </p:txBody>
      </p:sp>
      <p:sp>
        <p:nvSpPr>
          <p:cNvPr id="14" name="Text Box 193"/>
          <p:cNvSpPr txBox="1">
            <a:spLocks noChangeArrowheads="1"/>
          </p:cNvSpPr>
          <p:nvPr/>
        </p:nvSpPr>
        <p:spPr bwMode="auto">
          <a:xfrm>
            <a:off x="25609443" y="25198809"/>
            <a:ext cx="17068800" cy="3600939"/>
          </a:xfrm>
          <a:prstGeom prst="rect">
            <a:avLst/>
          </a:prstGeom>
          <a:solidFill>
            <a:schemeClr val="bg1"/>
          </a:solidFill>
          <a:ln w="12700">
            <a:no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eaLnBrk="1" hangingPunct="1">
              <a:buFont typeface="Arial" charset="0"/>
              <a:buChar char="•"/>
            </a:pPr>
            <a:r>
              <a:rPr lang="en-US" sz="2700" dirty="0" smtClean="0">
                <a:latin typeface="Calibri" pitchFamily="34" charset="0"/>
              </a:rPr>
              <a:t>Segment-specific phylogenetic reconstruction for all sequences in our dataset showed that these sequences follow a normal evolution pattern in which samples from the same year were more similar to each other than to samples from a different year.</a:t>
            </a:r>
          </a:p>
          <a:p>
            <a:pPr marL="457200" indent="-457200" eaLnBrk="1" hangingPunct="1">
              <a:buFont typeface="Arial" charset="0"/>
              <a:buChar char="•"/>
            </a:pPr>
            <a:r>
              <a:rPr lang="en-US" sz="2700" dirty="0" smtClean="0">
                <a:latin typeface="Calibri" pitchFamily="34" charset="0"/>
              </a:rPr>
              <a:t>Comparison of minor variants in our dataset to all variants in found in IRD IAV sequences from 2008-2016 showed that PA, PB1, and PB2 were better at predicting future emerging mutations than the HA or NA segments.</a:t>
            </a:r>
          </a:p>
          <a:p>
            <a:pPr marL="457200" indent="-457200" eaLnBrk="1" hangingPunct="1">
              <a:buFont typeface="Arial" charset="0"/>
              <a:buChar char="•"/>
            </a:pPr>
            <a:r>
              <a:rPr lang="en-US" sz="2700" dirty="0" smtClean="0">
                <a:latin typeface="Calibri" pitchFamily="34" charset="0"/>
              </a:rPr>
              <a:t>Cross-referencing the positions containing minor variants in HA and NA proteins in our dataset to known B-cell epitope regions on a reference genome revealed that a majority of the minor variants in these segments are located in B-cell epitope regions.</a:t>
            </a:r>
          </a:p>
        </p:txBody>
      </p:sp>
      <p:sp>
        <p:nvSpPr>
          <p:cNvPr id="36" name="Alternate Process 35"/>
          <p:cNvSpPr>
            <a:spLocks/>
          </p:cNvSpPr>
          <p:nvPr/>
        </p:nvSpPr>
        <p:spPr>
          <a:xfrm>
            <a:off x="25603201" y="24384000"/>
            <a:ext cx="16989552" cy="749808"/>
          </a:xfrm>
          <a:prstGeom prst="flowChartAlternateProcess">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r>
              <a:rPr lang="en-US" sz="4400" b="1" dirty="0">
                <a:solidFill>
                  <a:schemeClr val="accent3">
                    <a:lumMod val="20000"/>
                    <a:lumOff val="80000"/>
                  </a:schemeClr>
                </a:solidFill>
              </a:rPr>
              <a:t>Conclusions</a:t>
            </a:r>
          </a:p>
        </p:txBody>
      </p:sp>
      <p:sp>
        <p:nvSpPr>
          <p:cNvPr id="45" name="Alternate Process 44"/>
          <p:cNvSpPr/>
          <p:nvPr/>
        </p:nvSpPr>
        <p:spPr>
          <a:xfrm>
            <a:off x="15145637" y="13804392"/>
            <a:ext cx="13240512" cy="749808"/>
          </a:xfrm>
          <a:prstGeom prst="flowChartAlternateProcess">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r>
              <a:rPr lang="en-US" sz="4400" b="1" dirty="0">
                <a:solidFill>
                  <a:schemeClr val="accent3">
                    <a:lumMod val="20000"/>
                    <a:lumOff val="80000"/>
                  </a:schemeClr>
                </a:solidFill>
              </a:rPr>
              <a:t>Results</a:t>
            </a:r>
          </a:p>
        </p:txBody>
      </p:sp>
      <p:sp>
        <p:nvSpPr>
          <p:cNvPr id="20" name="Rectangle 19"/>
          <p:cNvSpPr/>
          <p:nvPr/>
        </p:nvSpPr>
        <p:spPr>
          <a:xfrm>
            <a:off x="35118829" y="457200"/>
            <a:ext cx="78740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204400" y="762000"/>
            <a:ext cx="7874000" cy="2514600"/>
          </a:xfrm>
          <a:prstGeom prst="rect">
            <a:avLst/>
          </a:prstGeom>
        </p:spPr>
      </p:pic>
      <p:sp>
        <p:nvSpPr>
          <p:cNvPr id="31" name="TextBox 30"/>
          <p:cNvSpPr txBox="1"/>
          <p:nvPr/>
        </p:nvSpPr>
        <p:spPr>
          <a:xfrm>
            <a:off x="1646558" y="30391591"/>
            <a:ext cx="18751934" cy="1292662"/>
          </a:xfrm>
          <a:prstGeom prst="rect">
            <a:avLst/>
          </a:prstGeom>
          <a:noFill/>
        </p:spPr>
        <p:txBody>
          <a:bodyPr wrap="square" rtlCol="0">
            <a:spAutoFit/>
          </a:bodyPr>
          <a:lstStyle/>
          <a:p>
            <a:r>
              <a:rPr lang="en-US" sz="2600" dirty="0" smtClean="0"/>
              <a:t>I would like express my gratitude to Brett E. Pickett for his stellar mentorship throughout this project as well as his help proofreading countless poster drafts. I would also like to thank Brian Aevermann for sharing his programming expertise, and the J. Craig Venter Institute, especially Sarah Grimshaw and Yo Suzuki, for providing this opportunity to participate in such a rewarding summer internship program.</a:t>
            </a:r>
          </a:p>
        </p:txBody>
      </p:sp>
      <p:sp>
        <p:nvSpPr>
          <p:cNvPr id="40" name="TextBox 39"/>
          <p:cNvSpPr txBox="1"/>
          <p:nvPr/>
        </p:nvSpPr>
        <p:spPr>
          <a:xfrm flipH="1">
            <a:off x="29394789" y="6527917"/>
            <a:ext cx="2990211" cy="2800767"/>
          </a:xfrm>
          <a:prstGeom prst="rect">
            <a:avLst/>
          </a:prstGeom>
          <a:noFill/>
        </p:spPr>
        <p:txBody>
          <a:bodyPr wrap="square" rtlCol="0">
            <a:spAutoFit/>
          </a:bodyPr>
          <a:lstStyle/>
          <a:p>
            <a:r>
              <a:rPr lang="en-US" sz="2200" b="1" dirty="0" smtClean="0"/>
              <a:t>Figure 3: </a:t>
            </a:r>
            <a:r>
              <a:rPr lang="en-US" sz="2200" dirty="0" smtClean="0"/>
              <a:t>Visualization of codons containing minor variants for representative segments revealed potential patterns of mutation within the dataset collected from Chile. </a:t>
            </a:r>
            <a:endParaRPr lang="en-US" sz="2200" dirty="0"/>
          </a:p>
        </p:txBody>
      </p:sp>
      <p:sp>
        <p:nvSpPr>
          <p:cNvPr id="43" name="TextBox 42"/>
          <p:cNvSpPr txBox="1"/>
          <p:nvPr/>
        </p:nvSpPr>
        <p:spPr>
          <a:xfrm>
            <a:off x="16168342" y="12822830"/>
            <a:ext cx="11604312" cy="430887"/>
          </a:xfrm>
          <a:prstGeom prst="rect">
            <a:avLst/>
          </a:prstGeom>
          <a:noFill/>
        </p:spPr>
        <p:txBody>
          <a:bodyPr wrap="square" rtlCol="0">
            <a:spAutoFit/>
          </a:bodyPr>
          <a:lstStyle/>
          <a:p>
            <a:r>
              <a:rPr lang="en-US" sz="2200" b="1" dirty="0" smtClean="0"/>
              <a:t>Figure 1: </a:t>
            </a:r>
            <a:r>
              <a:rPr lang="en-US" sz="2200" dirty="0" smtClean="0"/>
              <a:t>Graphical depiction of the bioinformatics workflow that was used. </a:t>
            </a:r>
            <a:endParaRPr lang="en-US" sz="2200" dirty="0"/>
          </a:p>
        </p:txBody>
      </p:sp>
      <p:sp>
        <p:nvSpPr>
          <p:cNvPr id="44" name="TextBox 43"/>
          <p:cNvSpPr txBox="1"/>
          <p:nvPr/>
        </p:nvSpPr>
        <p:spPr>
          <a:xfrm>
            <a:off x="15227739" y="15600981"/>
            <a:ext cx="4060441" cy="6186309"/>
          </a:xfrm>
          <a:prstGeom prst="rect">
            <a:avLst/>
          </a:prstGeom>
          <a:noFill/>
        </p:spPr>
        <p:txBody>
          <a:bodyPr wrap="square" rtlCol="0">
            <a:spAutoFit/>
          </a:bodyPr>
          <a:lstStyle/>
          <a:p>
            <a:r>
              <a:rPr lang="en-US" sz="2200" b="1" dirty="0" smtClean="0"/>
              <a:t>Figure 2: </a:t>
            </a:r>
            <a:r>
              <a:rPr lang="en-US" sz="2200" dirty="0" smtClean="0"/>
              <a:t>Sample phylogenic reconstruction of sequences from dataset isolated in </a:t>
            </a:r>
            <a:r>
              <a:rPr lang="en-US" sz="2200" dirty="0" smtClean="0">
                <a:solidFill>
                  <a:srgbClr val="0432FF"/>
                </a:solidFill>
              </a:rPr>
              <a:t>2011</a:t>
            </a:r>
            <a:r>
              <a:rPr lang="en-US" sz="2200" dirty="0" smtClean="0"/>
              <a:t>, </a:t>
            </a:r>
            <a:r>
              <a:rPr lang="en-US" sz="2200" dirty="0" smtClean="0">
                <a:solidFill>
                  <a:srgbClr val="00B050"/>
                </a:solidFill>
              </a:rPr>
              <a:t>2012</a:t>
            </a:r>
            <a:r>
              <a:rPr lang="en-US" sz="2200" dirty="0" smtClean="0"/>
              <a:t>, and </a:t>
            </a:r>
            <a:r>
              <a:rPr lang="en-US" sz="2200" dirty="0" smtClean="0">
                <a:solidFill>
                  <a:srgbClr val="FF0000"/>
                </a:solidFill>
              </a:rPr>
              <a:t>2013</a:t>
            </a:r>
            <a:r>
              <a:rPr lang="en-US" sz="2200" dirty="0" smtClean="0"/>
              <a:t> revealing by-year clusters. A/Indonesia /5/2005/(H5N1) is used as an outgroup in this analysis. </a:t>
            </a:r>
          </a:p>
          <a:p>
            <a:endParaRPr lang="en-US" sz="2200" dirty="0"/>
          </a:p>
          <a:p>
            <a:r>
              <a:rPr lang="en-US" sz="2200" b="1" dirty="0" smtClean="0"/>
              <a:t>A. </a:t>
            </a:r>
            <a:r>
              <a:rPr lang="en-US" sz="2200" dirty="0" smtClean="0"/>
              <a:t>Maximum likelihood tree bootstrapped with 100 replicates, consisting of all PA segments from the dataset.</a:t>
            </a:r>
          </a:p>
          <a:p>
            <a:pPr marL="457200" indent="-457200">
              <a:buAutoNum type="alphaUcPeriod"/>
            </a:pPr>
            <a:endParaRPr lang="en-US" sz="2200" dirty="0" smtClean="0"/>
          </a:p>
          <a:p>
            <a:r>
              <a:rPr lang="en-US" sz="2200" b="1" dirty="0" smtClean="0"/>
              <a:t>B. </a:t>
            </a:r>
            <a:r>
              <a:rPr lang="en-US" sz="2200" dirty="0" smtClean="0"/>
              <a:t>Maximum </a:t>
            </a:r>
            <a:r>
              <a:rPr lang="en-US" sz="2200" dirty="0"/>
              <a:t>likelihood </a:t>
            </a:r>
            <a:r>
              <a:rPr lang="en-US" sz="2200" dirty="0" smtClean="0"/>
              <a:t>tree bootstrapped with 100 replicates, consisting of </a:t>
            </a:r>
            <a:r>
              <a:rPr lang="en-US" sz="2200" dirty="0"/>
              <a:t>HA </a:t>
            </a:r>
            <a:r>
              <a:rPr lang="en-US" sz="2200" dirty="0" smtClean="0"/>
              <a:t>segments from H1N1 </a:t>
            </a:r>
            <a:r>
              <a:rPr lang="en-US" sz="2200" dirty="0"/>
              <a:t>subtypes present in our dataset. </a:t>
            </a:r>
          </a:p>
        </p:txBody>
      </p:sp>
      <p:sp>
        <p:nvSpPr>
          <p:cNvPr id="11" name="Text Box 190"/>
          <p:cNvSpPr txBox="1">
            <a:spLocks noChangeArrowheads="1"/>
          </p:cNvSpPr>
          <p:nvPr/>
        </p:nvSpPr>
        <p:spPr bwMode="auto">
          <a:xfrm>
            <a:off x="1154524" y="14062831"/>
            <a:ext cx="13231368" cy="5678431"/>
          </a:xfrm>
          <a:prstGeom prst="rect">
            <a:avLst/>
          </a:prstGeom>
          <a:solidFill>
            <a:schemeClr val="bg1"/>
          </a:solidFill>
          <a:ln w="12700">
            <a:no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2700" dirty="0">
                <a:latin typeface="+mn-lt"/>
              </a:rPr>
              <a:t>Influenza A </a:t>
            </a:r>
            <a:r>
              <a:rPr lang="en-US" sz="2700" dirty="0" smtClean="0">
                <a:latin typeface="+mn-lt"/>
              </a:rPr>
              <a:t>virus (IAV) consists </a:t>
            </a:r>
            <a:r>
              <a:rPr lang="en-US" sz="2700" dirty="0">
                <a:latin typeface="+mn-lt"/>
              </a:rPr>
              <a:t>of 8 single-stranded </a:t>
            </a:r>
            <a:r>
              <a:rPr lang="en-US" sz="2700" dirty="0" smtClean="0">
                <a:latin typeface="+mn-lt"/>
              </a:rPr>
              <a:t>negative-sense </a:t>
            </a:r>
            <a:r>
              <a:rPr lang="en-US" sz="2700" dirty="0">
                <a:latin typeface="+mn-lt"/>
              </a:rPr>
              <a:t>RNA segments that </a:t>
            </a:r>
            <a:r>
              <a:rPr lang="en-US" sz="2700" dirty="0" smtClean="0">
                <a:latin typeface="+mn-lt"/>
              </a:rPr>
              <a:t>encode 10 core proteins</a:t>
            </a:r>
            <a:r>
              <a:rPr lang="en-US" sz="2700" dirty="0">
                <a:latin typeface="+mn-lt"/>
              </a:rPr>
              <a:t>, most notably the surface glycoproteins </a:t>
            </a:r>
            <a:r>
              <a:rPr lang="en-US" sz="2700" dirty="0" smtClean="0">
                <a:latin typeface="+mn-lt"/>
              </a:rPr>
              <a:t>hemagglutinin (responsible for cell binding and entry) and neuraminidase (responsible </a:t>
            </a:r>
            <a:r>
              <a:rPr lang="en-US" sz="2700" dirty="0">
                <a:latin typeface="+mn-lt"/>
              </a:rPr>
              <a:t>for </a:t>
            </a:r>
            <a:r>
              <a:rPr lang="en-US" sz="2700" dirty="0" smtClean="0">
                <a:latin typeface="+mn-lt"/>
              </a:rPr>
              <a:t>virus escape from the infected cell). RNA </a:t>
            </a:r>
            <a:r>
              <a:rPr lang="en-US" sz="2700" dirty="0">
                <a:latin typeface="+mn-lt"/>
              </a:rPr>
              <a:t>viruses like </a:t>
            </a:r>
            <a:r>
              <a:rPr lang="en-US" sz="2700" dirty="0" smtClean="0">
                <a:latin typeface="+mn-lt"/>
              </a:rPr>
              <a:t>IAV </a:t>
            </a:r>
            <a:r>
              <a:rPr lang="en-US" sz="2700" dirty="0">
                <a:latin typeface="+mn-lt"/>
              </a:rPr>
              <a:t>have higher mutation rates than </a:t>
            </a:r>
            <a:r>
              <a:rPr lang="en-US" sz="2700" dirty="0" smtClean="0">
                <a:latin typeface="+mn-lt"/>
              </a:rPr>
              <a:t>DNA-based viruses because the RNA-dependent RNA polymerase lacks the proofreading </a:t>
            </a:r>
            <a:r>
              <a:rPr lang="en-US" sz="2700" dirty="0">
                <a:latin typeface="+mn-lt"/>
              </a:rPr>
              <a:t>mechanisms that </a:t>
            </a:r>
            <a:r>
              <a:rPr lang="en-US" sz="2700" dirty="0" smtClean="0">
                <a:latin typeface="+mn-lt"/>
              </a:rPr>
              <a:t>DNA polymerases possess. </a:t>
            </a:r>
            <a:r>
              <a:rPr lang="en-US" sz="2700" dirty="0">
                <a:latin typeface="+mn-lt"/>
              </a:rPr>
              <a:t>Antigenic shift and drift can </a:t>
            </a:r>
            <a:r>
              <a:rPr lang="en-US" sz="2700" dirty="0" smtClean="0">
                <a:latin typeface="+mn-lt"/>
              </a:rPr>
              <a:t>result in resistance to antiviral drugs and ineffective vaccines. In addition, a subset of these mutations </a:t>
            </a:r>
            <a:r>
              <a:rPr lang="en-US" sz="2700" dirty="0">
                <a:latin typeface="+mn-lt"/>
              </a:rPr>
              <a:t>can allow a virus to bypass the immune response of an individual who developed immunity to a previous </a:t>
            </a:r>
            <a:r>
              <a:rPr lang="en-US" sz="2700" dirty="0" smtClean="0">
                <a:latin typeface="+mn-lt"/>
              </a:rPr>
              <a:t>virus strain. Similar changes can also result in different </a:t>
            </a:r>
            <a:r>
              <a:rPr lang="en-US" sz="2700" dirty="0">
                <a:latin typeface="+mn-lt"/>
              </a:rPr>
              <a:t>(potentially more severe) virulence </a:t>
            </a:r>
            <a:r>
              <a:rPr lang="en-US" sz="2700" dirty="0" smtClean="0">
                <a:latin typeface="+mn-lt"/>
              </a:rPr>
              <a:t>characteristics</a:t>
            </a:r>
            <a:r>
              <a:rPr lang="en-US" sz="2700" dirty="0">
                <a:latin typeface="+mn-lt"/>
              </a:rPr>
              <a:t> </a:t>
            </a:r>
            <a:r>
              <a:rPr lang="en-US" sz="2700" dirty="0" smtClean="0">
                <a:latin typeface="+mn-lt"/>
              </a:rPr>
              <a:t>and the ability to infect new hosts. </a:t>
            </a:r>
            <a:r>
              <a:rPr lang="en-US" sz="2700" dirty="0">
                <a:latin typeface="+mn-lt"/>
              </a:rPr>
              <a:t>Previous studies have examined minor variants within an individual as well as within a </a:t>
            </a:r>
            <a:r>
              <a:rPr lang="en-US" sz="2700" dirty="0" smtClean="0">
                <a:latin typeface="+mn-lt"/>
              </a:rPr>
              <a:t>well-defined community at </a:t>
            </a:r>
            <a:r>
              <a:rPr lang="en-US" sz="2700" dirty="0">
                <a:latin typeface="+mn-lt"/>
              </a:rPr>
              <a:t>a particular time point. This study attempts to determine the extent to which </a:t>
            </a:r>
            <a:r>
              <a:rPr lang="en-US" sz="2700" dirty="0" smtClean="0">
                <a:latin typeface="+mn-lt"/>
              </a:rPr>
              <a:t>the frequencies of minor </a:t>
            </a:r>
            <a:r>
              <a:rPr lang="en-US" sz="2700" dirty="0">
                <a:latin typeface="+mn-lt"/>
              </a:rPr>
              <a:t>variants identified in a </a:t>
            </a:r>
            <a:r>
              <a:rPr lang="en-US" sz="2700" dirty="0" smtClean="0">
                <a:latin typeface="+mn-lt"/>
              </a:rPr>
              <a:t>localized human population </a:t>
            </a:r>
            <a:r>
              <a:rPr lang="en-US" sz="2700" dirty="0">
                <a:latin typeface="+mn-lt"/>
              </a:rPr>
              <a:t>over </a:t>
            </a:r>
            <a:r>
              <a:rPr lang="en-US" sz="2700" dirty="0" smtClean="0">
                <a:latin typeface="+mn-lt"/>
              </a:rPr>
              <a:t>time correlate with observed IAV mutations </a:t>
            </a:r>
            <a:r>
              <a:rPr lang="en-US" sz="2700" dirty="0">
                <a:latin typeface="+mn-lt"/>
              </a:rPr>
              <a:t>on a global level. </a:t>
            </a:r>
          </a:p>
        </p:txBody>
      </p:sp>
      <p:graphicFrame>
        <p:nvGraphicFramePr>
          <p:cNvPr id="46" name="Table 45"/>
          <p:cNvGraphicFramePr>
            <a:graphicFrameLocks noGrp="1"/>
          </p:cNvGraphicFramePr>
          <p:nvPr>
            <p:extLst>
              <p:ext uri="{D42A27DB-BD31-4B8C-83A1-F6EECF244321}">
                <p14:modId xmlns:p14="http://schemas.microsoft.com/office/powerpoint/2010/main" val="345581964"/>
              </p:ext>
            </p:extLst>
          </p:nvPr>
        </p:nvGraphicFramePr>
        <p:xfrm>
          <a:off x="29594414" y="13335000"/>
          <a:ext cx="12953999" cy="10595119"/>
        </p:xfrm>
        <a:graphic>
          <a:graphicData uri="http://schemas.openxmlformats.org/drawingml/2006/table">
            <a:tbl>
              <a:tblPr firstRow="1">
                <a:tableStyleId>{B301B821-A1FF-4177-AEE7-76D212191A09}</a:tableStyleId>
              </a:tblPr>
              <a:tblGrid>
                <a:gridCol w="1020582"/>
                <a:gridCol w="976494"/>
                <a:gridCol w="1160129"/>
                <a:gridCol w="995899"/>
                <a:gridCol w="895006"/>
                <a:gridCol w="969590"/>
                <a:gridCol w="820423"/>
                <a:gridCol w="895006"/>
                <a:gridCol w="820423"/>
                <a:gridCol w="745838"/>
                <a:gridCol w="895006"/>
                <a:gridCol w="969590"/>
                <a:gridCol w="969590"/>
                <a:gridCol w="820423"/>
              </a:tblGrid>
              <a:tr h="695902">
                <a:tc>
                  <a:txBody>
                    <a:bodyPr/>
                    <a:lstStyle/>
                    <a:p>
                      <a:pPr algn="ctr" fontAlgn="b"/>
                      <a:r>
                        <a:rPr lang="en-US" sz="1600" b="1" i="0" u="none" strike="noStrike" dirty="0" smtClean="0">
                          <a:solidFill>
                            <a:schemeClr val="lt1"/>
                          </a:solidFill>
                          <a:effectLst/>
                          <a:latin typeface="Cambria" charset="0"/>
                          <a:ea typeface="Cambria" charset="0"/>
                          <a:cs typeface="Cambria" charset="0"/>
                        </a:rPr>
                        <a:t>Protein</a:t>
                      </a:r>
                      <a:endParaRPr lang="en-US" sz="1600" b="1" i="0" u="none" strike="noStrike" dirty="0">
                        <a:solidFill>
                          <a:srgbClr val="FFFFFF"/>
                        </a:solidFill>
                        <a:effectLst/>
                        <a:latin typeface="Cambria" charset="0"/>
                        <a:ea typeface="Cambria" charset="0"/>
                        <a:cs typeface="Cambria" charset="0"/>
                      </a:endParaRPr>
                    </a:p>
                  </a:txBody>
                  <a:tcPr marL="3173" marR="3173" marT="3173" marB="0" anchor="ctr"/>
                </a:tc>
                <a:tc>
                  <a:txBody>
                    <a:bodyPr/>
                    <a:lstStyle/>
                    <a:p>
                      <a:pPr algn="ctr" fontAlgn="b"/>
                      <a:r>
                        <a:rPr lang="en-US" sz="1600" u="none" strike="noStrike" dirty="0">
                          <a:effectLst/>
                          <a:latin typeface="Cambria" charset="0"/>
                          <a:ea typeface="Cambria" charset="0"/>
                          <a:cs typeface="Cambria" charset="0"/>
                        </a:rPr>
                        <a:t>Isolation Year</a:t>
                      </a:r>
                      <a:endParaRPr lang="en-US" sz="1600" b="1" i="0" u="none" strike="noStrike" dirty="0">
                        <a:solidFill>
                          <a:srgbClr val="FFFFFF"/>
                        </a:solidFill>
                        <a:effectLst/>
                        <a:latin typeface="Cambria" charset="0"/>
                        <a:ea typeface="Cambria" charset="0"/>
                        <a:cs typeface="Cambria" charset="0"/>
                      </a:endParaRPr>
                    </a:p>
                  </a:txBody>
                  <a:tcPr marL="3173" marR="3173" marT="3173" marB="0" anchor="ctr"/>
                </a:tc>
                <a:tc>
                  <a:txBody>
                    <a:bodyPr/>
                    <a:lstStyle/>
                    <a:p>
                      <a:pPr algn="ctr" fontAlgn="b"/>
                      <a:r>
                        <a:rPr lang="en-US" sz="1600" u="none" strike="noStrike" dirty="0" smtClean="0">
                          <a:effectLst/>
                          <a:latin typeface="Cambria" charset="0"/>
                          <a:ea typeface="Cambria" charset="0"/>
                          <a:cs typeface="Cambria" charset="0"/>
                        </a:rPr>
                        <a:t>Obs. </a:t>
                      </a:r>
                      <a:r>
                        <a:rPr lang="en-US" sz="1600" u="none" strike="noStrike" dirty="0">
                          <a:effectLst/>
                          <a:latin typeface="Cambria" charset="0"/>
                          <a:ea typeface="Cambria" charset="0"/>
                          <a:cs typeface="Cambria" charset="0"/>
                        </a:rPr>
                        <a:t>Minor </a:t>
                      </a:r>
                      <a:r>
                        <a:rPr lang="en-US" sz="1600" u="none" strike="noStrike" dirty="0" smtClean="0">
                          <a:effectLst/>
                          <a:latin typeface="Cambria" charset="0"/>
                          <a:ea typeface="Cambria" charset="0"/>
                          <a:cs typeface="Cambria" charset="0"/>
                        </a:rPr>
                        <a:t>Var.</a:t>
                      </a:r>
                      <a:endParaRPr lang="en-US" sz="1600" b="1" i="0" u="none" strike="noStrike" dirty="0">
                        <a:solidFill>
                          <a:srgbClr val="FFFFFF"/>
                        </a:solidFill>
                        <a:effectLst/>
                        <a:latin typeface="Cambria" charset="0"/>
                        <a:ea typeface="Cambria" charset="0"/>
                        <a:cs typeface="Cambria" charset="0"/>
                      </a:endParaRPr>
                    </a:p>
                  </a:txBody>
                  <a:tcPr marL="3173" marR="3173" marT="3173" marB="0" anchor="ctr"/>
                </a:tc>
                <a:tc>
                  <a:txBody>
                    <a:bodyPr/>
                    <a:lstStyle/>
                    <a:p>
                      <a:pPr algn="ctr" fontAlgn="b"/>
                      <a:r>
                        <a:rPr lang="pt-BR" sz="1600" u="none" strike="noStrike" dirty="0">
                          <a:effectLst/>
                          <a:latin typeface="Cambria" charset="0"/>
                          <a:ea typeface="Cambria" charset="0"/>
                          <a:cs typeface="Cambria" charset="0"/>
                        </a:rPr>
                        <a:t> '08 Freq</a:t>
                      </a:r>
                      <a:endParaRPr lang="pt-BR" sz="1600" b="1" i="0" u="none" strike="noStrike" dirty="0">
                        <a:solidFill>
                          <a:srgbClr val="FFFFFF"/>
                        </a:solidFill>
                        <a:effectLst/>
                        <a:latin typeface="Cambria" charset="0"/>
                        <a:ea typeface="Cambria" charset="0"/>
                        <a:cs typeface="Cambria" charset="0"/>
                      </a:endParaRPr>
                    </a:p>
                  </a:txBody>
                  <a:tcPr marL="3173" marR="3173" marT="3173" marB="0" anchor="ctr"/>
                </a:tc>
                <a:tc>
                  <a:txBody>
                    <a:bodyPr/>
                    <a:lstStyle/>
                    <a:p>
                      <a:pPr algn="ctr" fontAlgn="b"/>
                      <a:r>
                        <a:rPr lang="pt-BR" sz="1600" u="none" strike="noStrike" dirty="0">
                          <a:effectLst/>
                          <a:latin typeface="Cambria" charset="0"/>
                          <a:ea typeface="Cambria" charset="0"/>
                          <a:cs typeface="Cambria" charset="0"/>
                        </a:rPr>
                        <a:t> '09 Freq</a:t>
                      </a:r>
                      <a:endParaRPr lang="pt-BR" sz="1600" b="1" i="0" u="none" strike="noStrike" dirty="0">
                        <a:solidFill>
                          <a:srgbClr val="FFFFFF"/>
                        </a:solidFill>
                        <a:effectLst/>
                        <a:latin typeface="Cambria" charset="0"/>
                        <a:ea typeface="Cambria" charset="0"/>
                        <a:cs typeface="Cambria" charset="0"/>
                      </a:endParaRPr>
                    </a:p>
                  </a:txBody>
                  <a:tcPr marL="3173" marR="3173" marT="3173" marB="0" anchor="ctr"/>
                </a:tc>
                <a:tc>
                  <a:txBody>
                    <a:bodyPr/>
                    <a:lstStyle/>
                    <a:p>
                      <a:pPr algn="ctr" fontAlgn="b"/>
                      <a:r>
                        <a:rPr lang="en-US" sz="1600" u="none" strike="noStrike" dirty="0">
                          <a:effectLst/>
                          <a:latin typeface="Cambria" charset="0"/>
                          <a:ea typeface="Cambria" charset="0"/>
                          <a:cs typeface="Cambria" charset="0"/>
                        </a:rPr>
                        <a:t> '10 Freq</a:t>
                      </a:r>
                      <a:endParaRPr lang="en-US" sz="1600" b="1" i="0" u="none" strike="noStrike" dirty="0">
                        <a:solidFill>
                          <a:srgbClr val="FFFFFF"/>
                        </a:solidFill>
                        <a:effectLst/>
                        <a:latin typeface="Cambria" charset="0"/>
                        <a:ea typeface="Cambria" charset="0"/>
                        <a:cs typeface="Cambria" charset="0"/>
                      </a:endParaRPr>
                    </a:p>
                  </a:txBody>
                  <a:tcPr marL="3173" marR="3173" marT="3173" marB="0" anchor="ctr"/>
                </a:tc>
                <a:tc>
                  <a:txBody>
                    <a:bodyPr/>
                    <a:lstStyle/>
                    <a:p>
                      <a:pPr algn="ctr" fontAlgn="b"/>
                      <a:r>
                        <a:rPr lang="en-US" sz="1600" u="none" strike="noStrike" dirty="0">
                          <a:effectLst/>
                          <a:latin typeface="Cambria" charset="0"/>
                          <a:ea typeface="Cambria" charset="0"/>
                          <a:cs typeface="Cambria" charset="0"/>
                        </a:rPr>
                        <a:t> '11 Freq</a:t>
                      </a:r>
                      <a:endParaRPr lang="en-US" sz="1600" b="1" i="0" u="none" strike="noStrike" dirty="0">
                        <a:solidFill>
                          <a:srgbClr val="FFFFFF"/>
                        </a:solidFill>
                        <a:effectLst/>
                        <a:latin typeface="Cambria" charset="0"/>
                        <a:ea typeface="Cambria" charset="0"/>
                        <a:cs typeface="Cambria" charset="0"/>
                      </a:endParaRPr>
                    </a:p>
                  </a:txBody>
                  <a:tcPr marL="3173" marR="3173" marT="3173" marB="0" anchor="ctr"/>
                </a:tc>
                <a:tc>
                  <a:txBody>
                    <a:bodyPr/>
                    <a:lstStyle/>
                    <a:p>
                      <a:pPr algn="ctr" fontAlgn="b"/>
                      <a:r>
                        <a:rPr lang="en-US" sz="1600" u="none" strike="noStrike" dirty="0">
                          <a:effectLst/>
                          <a:latin typeface="Cambria" charset="0"/>
                          <a:ea typeface="Cambria" charset="0"/>
                          <a:cs typeface="Cambria" charset="0"/>
                        </a:rPr>
                        <a:t> '12 Freq</a:t>
                      </a:r>
                      <a:endParaRPr lang="en-US" sz="1600" b="1" i="0" u="none" strike="noStrike" dirty="0">
                        <a:solidFill>
                          <a:srgbClr val="FFFFFF"/>
                        </a:solidFill>
                        <a:effectLst/>
                        <a:latin typeface="Cambria" charset="0"/>
                        <a:ea typeface="Cambria" charset="0"/>
                        <a:cs typeface="Cambria" charset="0"/>
                      </a:endParaRPr>
                    </a:p>
                  </a:txBody>
                  <a:tcPr marL="3173" marR="3173" marT="3173" marB="0" anchor="ctr"/>
                </a:tc>
                <a:tc>
                  <a:txBody>
                    <a:bodyPr/>
                    <a:lstStyle/>
                    <a:p>
                      <a:pPr algn="ctr" fontAlgn="b"/>
                      <a:r>
                        <a:rPr lang="en-US" sz="1600" u="none" strike="noStrike" dirty="0">
                          <a:effectLst/>
                          <a:latin typeface="Cambria" charset="0"/>
                          <a:ea typeface="Cambria" charset="0"/>
                          <a:cs typeface="Cambria" charset="0"/>
                        </a:rPr>
                        <a:t> '13 Freq</a:t>
                      </a:r>
                      <a:endParaRPr lang="en-US" sz="1600" b="1" i="0" u="none" strike="noStrike" dirty="0">
                        <a:solidFill>
                          <a:srgbClr val="FFFFFF"/>
                        </a:solidFill>
                        <a:effectLst/>
                        <a:latin typeface="Cambria" charset="0"/>
                        <a:ea typeface="Cambria" charset="0"/>
                        <a:cs typeface="Cambria" charset="0"/>
                      </a:endParaRPr>
                    </a:p>
                  </a:txBody>
                  <a:tcPr marL="3173" marR="3173" marT="3173" marB="0" anchor="ctr"/>
                </a:tc>
                <a:tc>
                  <a:txBody>
                    <a:bodyPr/>
                    <a:lstStyle/>
                    <a:p>
                      <a:pPr algn="ctr" fontAlgn="b"/>
                      <a:r>
                        <a:rPr lang="en-US" sz="1600" u="none" strike="noStrike" dirty="0">
                          <a:effectLst/>
                          <a:latin typeface="Cambria" charset="0"/>
                          <a:ea typeface="Cambria" charset="0"/>
                          <a:cs typeface="Cambria" charset="0"/>
                        </a:rPr>
                        <a:t> '14 Freq</a:t>
                      </a:r>
                      <a:endParaRPr lang="en-US" sz="1600" b="1" i="0" u="none" strike="noStrike" dirty="0">
                        <a:solidFill>
                          <a:srgbClr val="FFFFFF"/>
                        </a:solidFill>
                        <a:effectLst/>
                        <a:latin typeface="Cambria" charset="0"/>
                        <a:ea typeface="Cambria" charset="0"/>
                        <a:cs typeface="Cambria" charset="0"/>
                      </a:endParaRPr>
                    </a:p>
                  </a:txBody>
                  <a:tcPr marL="3173" marR="3173" marT="3173" marB="0" anchor="ctr"/>
                </a:tc>
                <a:tc>
                  <a:txBody>
                    <a:bodyPr/>
                    <a:lstStyle/>
                    <a:p>
                      <a:pPr algn="ctr" fontAlgn="b"/>
                      <a:r>
                        <a:rPr lang="en-US" sz="1600" u="none" strike="noStrike" dirty="0">
                          <a:effectLst/>
                          <a:latin typeface="Cambria" charset="0"/>
                          <a:ea typeface="Cambria" charset="0"/>
                          <a:cs typeface="Cambria" charset="0"/>
                        </a:rPr>
                        <a:t> '15 Freq</a:t>
                      </a:r>
                      <a:endParaRPr lang="en-US" sz="1600" b="1" i="0" u="none" strike="noStrike" dirty="0">
                        <a:solidFill>
                          <a:srgbClr val="FFFFFF"/>
                        </a:solidFill>
                        <a:effectLst/>
                        <a:latin typeface="Cambria" charset="0"/>
                        <a:ea typeface="Cambria" charset="0"/>
                        <a:cs typeface="Cambria" charset="0"/>
                      </a:endParaRPr>
                    </a:p>
                  </a:txBody>
                  <a:tcPr marL="3173" marR="3173" marT="3173" marB="0" anchor="ctr"/>
                </a:tc>
                <a:tc>
                  <a:txBody>
                    <a:bodyPr/>
                    <a:lstStyle/>
                    <a:p>
                      <a:pPr algn="ctr" fontAlgn="b"/>
                      <a:r>
                        <a:rPr lang="en-US" sz="1600" u="none" strike="noStrike" dirty="0">
                          <a:effectLst/>
                          <a:latin typeface="Cambria" charset="0"/>
                          <a:ea typeface="Cambria" charset="0"/>
                          <a:cs typeface="Cambria" charset="0"/>
                        </a:rPr>
                        <a:t> '16 Freq</a:t>
                      </a:r>
                      <a:endParaRPr lang="en-US" sz="1600" b="1" i="0" u="none" strike="noStrike" dirty="0">
                        <a:solidFill>
                          <a:srgbClr val="FFFFFF"/>
                        </a:solidFill>
                        <a:effectLst/>
                        <a:latin typeface="Cambria" charset="0"/>
                        <a:ea typeface="Cambria" charset="0"/>
                        <a:cs typeface="Cambria" charset="0"/>
                      </a:endParaRPr>
                    </a:p>
                  </a:txBody>
                  <a:tcPr marL="3173" marR="3173" marT="3173" marB="0" anchor="ctr"/>
                </a:tc>
                <a:tc>
                  <a:txBody>
                    <a:bodyPr/>
                    <a:lstStyle/>
                    <a:p>
                      <a:pPr algn="ctr" fontAlgn="b"/>
                      <a:r>
                        <a:rPr lang="en-US" sz="1600" u="none" strike="noStrike" dirty="0">
                          <a:effectLst/>
                          <a:latin typeface="Cambria" charset="0"/>
                          <a:ea typeface="Cambria" charset="0"/>
                          <a:cs typeface="Cambria" charset="0"/>
                        </a:rPr>
                        <a:t>% Minor </a:t>
                      </a:r>
                      <a:r>
                        <a:rPr lang="en-US" sz="1600" u="none" strike="noStrike" dirty="0" smtClean="0">
                          <a:effectLst/>
                          <a:latin typeface="Cambria" charset="0"/>
                          <a:ea typeface="Cambria" charset="0"/>
                          <a:cs typeface="Cambria" charset="0"/>
                        </a:rPr>
                        <a:t>Var</a:t>
                      </a:r>
                      <a:endParaRPr lang="en-US" sz="1600" b="1" i="0" u="none" strike="noStrike" dirty="0">
                        <a:solidFill>
                          <a:srgbClr val="FFFFFF"/>
                        </a:solidFill>
                        <a:effectLst/>
                        <a:latin typeface="Cambria" charset="0"/>
                        <a:ea typeface="Cambria" charset="0"/>
                        <a:cs typeface="Cambria" charset="0"/>
                      </a:endParaRPr>
                    </a:p>
                  </a:txBody>
                  <a:tcPr marL="3173" marR="3173" marT="3173" marB="0" anchor="ctr"/>
                </a:tc>
                <a:tc>
                  <a:txBody>
                    <a:bodyPr/>
                    <a:lstStyle/>
                    <a:p>
                      <a:pPr algn="ctr" fontAlgn="b"/>
                      <a:r>
                        <a:rPr lang="en-US" sz="1600" u="none" strike="noStrike" dirty="0" smtClean="0">
                          <a:effectLst/>
                          <a:latin typeface="Cambria" charset="0"/>
                          <a:ea typeface="Cambria" charset="0"/>
                          <a:cs typeface="Cambria" charset="0"/>
                        </a:rPr>
                        <a:t>Epitope</a:t>
                      </a:r>
                      <a:endParaRPr lang="en-US" sz="1600" b="1" i="0" u="none" strike="noStrike" dirty="0">
                        <a:solidFill>
                          <a:srgbClr val="FFFFFF"/>
                        </a:solidFill>
                        <a:effectLst/>
                        <a:latin typeface="Cambria" charset="0"/>
                        <a:ea typeface="Cambria" charset="0"/>
                        <a:cs typeface="Cambria" charset="0"/>
                      </a:endParaRPr>
                    </a:p>
                  </a:txBody>
                  <a:tcPr marL="3173" marR="3173" marT="3173" marB="0" anchor="ctr"/>
                </a:tc>
              </a:tr>
              <a:tr h="495627">
                <a:tc>
                  <a:txBody>
                    <a:bodyPr/>
                    <a:lstStyle/>
                    <a:p>
                      <a:pPr algn="ctr" fontAlgn="b"/>
                      <a:r>
                        <a:rPr lang="en-US" sz="1600" b="0" i="0" u="none" strike="noStrike" dirty="0" smtClean="0">
                          <a:solidFill>
                            <a:srgbClr val="000000"/>
                          </a:solidFill>
                          <a:effectLst/>
                          <a:latin typeface="Cambria" charset="0"/>
                          <a:ea typeface="Cambria" charset="0"/>
                          <a:cs typeface="Cambria" charset="0"/>
                        </a:rPr>
                        <a:t>HA-H1N1</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is-IS" sz="1600" u="none" strike="noStrike">
                          <a:effectLst/>
                          <a:latin typeface="Cambria" charset="0"/>
                          <a:ea typeface="Cambria" charset="0"/>
                          <a:cs typeface="Cambria" charset="0"/>
                        </a:rPr>
                        <a:t>2013</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is-IS" sz="1600" u="none" strike="noStrike">
                          <a:effectLst/>
                          <a:latin typeface="Cambria" charset="0"/>
                          <a:ea typeface="Cambria" charset="0"/>
                          <a:cs typeface="Cambria" charset="0"/>
                        </a:rPr>
                        <a:t>N52D</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en-US" sz="1600" u="none" strike="noStrike" dirty="0" smtClean="0">
                          <a:effectLst/>
                          <a:latin typeface="Cambria" charset="0"/>
                          <a:ea typeface="Cambria" charset="0"/>
                          <a:cs typeface="Cambria" charset="0"/>
                        </a:rPr>
                        <a:t>*</a:t>
                      </a:r>
                      <a:r>
                        <a:rPr lang="mr-IN" sz="1600" u="none" strike="noStrike" dirty="0" smtClean="0">
                          <a:effectLst/>
                          <a:latin typeface="Cambria" charset="0"/>
                          <a:ea typeface="Cambria" charset="0"/>
                          <a:cs typeface="Cambria" charset="0"/>
                        </a:rPr>
                        <a:t>D:161;</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N:399</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D:6990</a:t>
                      </a:r>
                      <a:r>
                        <a:rPr lang="mr-IN" sz="1600" u="none" strike="noStrike" dirty="0" smtClean="0">
                          <a:effectLst/>
                          <a:latin typeface="Cambria" charset="0"/>
                          <a:ea typeface="Cambria" charset="0"/>
                          <a:cs typeface="Cambria" charset="0"/>
                        </a:rPr>
                        <a:t>;</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N:545</a:t>
                      </a:r>
                      <a:endParaRPr lang="en-US" sz="1600" u="none" strike="noStrike" dirty="0" smtClean="0">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D:1896;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N:159</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D:1636;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N:216</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D:917;</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N:323</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D:1427;</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N:310</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D:1032;</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N:293</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D:910;</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N:327</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D:2509;</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N:224</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nb-NO" sz="1600" u="none" strike="noStrike" dirty="0">
                          <a:effectLst/>
                          <a:latin typeface="Cambria" charset="0"/>
                          <a:ea typeface="Cambria" charset="0"/>
                          <a:cs typeface="Cambria" charset="0"/>
                        </a:rPr>
                        <a:t>20.7</a:t>
                      </a:r>
                      <a:endParaRPr lang="nb-NO"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tr-TR" sz="1600" b="0" u="none" strike="noStrike" dirty="0">
                          <a:effectLst/>
                          <a:latin typeface="Cambria" charset="0"/>
                          <a:ea typeface="Cambria" charset="0"/>
                          <a:cs typeface="Cambria" charset="0"/>
                        </a:rPr>
                        <a:t>Y</a:t>
                      </a:r>
                      <a:endParaRPr lang="tr-TR"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r>
              <a:tr h="495627">
                <a:tc>
                  <a:txBody>
                    <a:bodyPr/>
                    <a:lstStyle/>
                    <a:p>
                      <a:pPr algn="ctr" fontAlgn="b"/>
                      <a:r>
                        <a:rPr lang="mr-IN" sz="1600" u="none" strike="noStrike" dirty="0">
                          <a:effectLst/>
                          <a:latin typeface="Cambria" charset="0"/>
                          <a:ea typeface="Cambria" charset="0"/>
                          <a:cs typeface="Cambria" charset="0"/>
                        </a:rPr>
                        <a:t>HA-H1N1</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is-IS" sz="1600" u="none" strike="noStrike">
                          <a:effectLst/>
                          <a:latin typeface="Cambria" charset="0"/>
                          <a:ea typeface="Cambria" charset="0"/>
                          <a:cs typeface="Cambria" charset="0"/>
                        </a:rPr>
                        <a:t>2011</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cs-CZ" sz="1600" u="none" strike="noStrike" dirty="0">
                          <a:effectLst/>
                          <a:latin typeface="Cambria" charset="0"/>
                          <a:ea typeface="Cambria" charset="0"/>
                          <a:cs typeface="Cambria" charset="0"/>
                        </a:rPr>
                        <a:t>K189E</a:t>
                      </a:r>
                      <a:endParaRPr lang="cs-CZ"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E:136;</a:t>
                      </a:r>
                      <a:endParaRPr lang="en-US" sz="1600" u="none" strike="noStrike" dirty="0" smtClean="0">
                        <a:effectLst/>
                        <a:latin typeface="Cambria" charset="0"/>
                        <a:ea typeface="Cambria" charset="0"/>
                        <a:cs typeface="Cambria" charset="0"/>
                      </a:endParaRPr>
                    </a:p>
                    <a:p>
                      <a:pPr algn="ctr" fontAlgn="b"/>
                      <a:r>
                        <a:rPr lang="en-US" sz="1600" u="none" strike="noStrike" dirty="0" smtClean="0">
                          <a:effectLst/>
                          <a:latin typeface="Cambria" charset="0"/>
                          <a:ea typeface="Cambria" charset="0"/>
                          <a:cs typeface="Cambria" charset="0"/>
                        </a:rPr>
                        <a:t>*</a:t>
                      </a:r>
                      <a:r>
                        <a:rPr lang="mr-IN" sz="1600" u="none" strike="noStrike" dirty="0" smtClean="0">
                          <a:effectLst/>
                          <a:latin typeface="Cambria" charset="0"/>
                          <a:ea typeface="Cambria" charset="0"/>
                          <a:cs typeface="Cambria" charset="0"/>
                        </a:rPr>
                        <a:t>K:4</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E:7037;</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K:23</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E:1904;</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K:35</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E:1575;</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K:13</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E:1076;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K:25</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E:1520;</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K:35</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cs-CZ" sz="1600" u="none" strike="noStrike" dirty="0" smtClean="0">
                          <a:effectLst/>
                          <a:latin typeface="Cambria" charset="0"/>
                          <a:ea typeface="Cambria" charset="0"/>
                          <a:cs typeface="Cambria" charset="0"/>
                        </a:rPr>
                        <a:t>E:1118;</a:t>
                      </a:r>
                    </a:p>
                    <a:p>
                      <a:pPr algn="ctr" fontAlgn="b"/>
                      <a:r>
                        <a:rPr lang="cs-CZ" sz="1600" u="none" strike="noStrike" dirty="0" smtClean="0">
                          <a:effectLst/>
                          <a:latin typeface="Cambria" charset="0"/>
                          <a:ea typeface="Cambria" charset="0"/>
                          <a:cs typeface="Cambria" charset="0"/>
                        </a:rPr>
                        <a:t>K:18</a:t>
                      </a:r>
                      <a:endParaRPr lang="cs-CZ"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cs-CZ" sz="1600" u="none" strike="noStrike" dirty="0" smtClean="0">
                          <a:effectLst/>
                          <a:latin typeface="Cambria" charset="0"/>
                          <a:ea typeface="Cambria" charset="0"/>
                          <a:cs typeface="Cambria" charset="0"/>
                        </a:rPr>
                        <a:t>E:836;</a:t>
                      </a:r>
                    </a:p>
                    <a:p>
                      <a:pPr algn="ctr" fontAlgn="b"/>
                      <a:r>
                        <a:rPr lang="cs-CZ" sz="1600" u="none" strike="noStrike" dirty="0" smtClean="0">
                          <a:effectLst/>
                          <a:latin typeface="Cambria" charset="0"/>
                          <a:ea typeface="Cambria" charset="0"/>
                          <a:cs typeface="Cambria" charset="0"/>
                        </a:rPr>
                        <a:t>K:4</a:t>
                      </a:r>
                      <a:endParaRPr lang="cs-CZ"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E:2390</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hr-HR" sz="1600" u="none" strike="noStrike" dirty="0">
                          <a:effectLst/>
                          <a:latin typeface="Cambria" charset="0"/>
                          <a:ea typeface="Cambria" charset="0"/>
                          <a:cs typeface="Cambria" charset="0"/>
                        </a:rPr>
                        <a:t>8.95</a:t>
                      </a:r>
                      <a:endParaRPr lang="hr-HR"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c>
                  <a:txBody>
                    <a:bodyPr/>
                    <a:lstStyle/>
                    <a:p>
                      <a:pPr algn="ctr" fontAlgn="b"/>
                      <a:r>
                        <a:rPr lang="tr-TR" sz="1600" b="0" u="none" strike="noStrike" dirty="0">
                          <a:effectLst/>
                          <a:latin typeface="Cambria" charset="0"/>
                          <a:ea typeface="Cambria" charset="0"/>
                          <a:cs typeface="Cambria" charset="0"/>
                        </a:rPr>
                        <a:t>Y</a:t>
                      </a:r>
                      <a:endParaRPr lang="tr-TR"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4">
                        <a:lumMod val="40000"/>
                        <a:lumOff val="60000"/>
                      </a:schemeClr>
                    </a:solidFill>
                  </a:tcPr>
                </a:tc>
              </a:tr>
              <a:tr h="495627">
                <a:tc>
                  <a:txBody>
                    <a:bodyPr/>
                    <a:lstStyle/>
                    <a:p>
                      <a:pPr algn="ctr" fontAlgn="b"/>
                      <a:r>
                        <a:rPr lang="mr-IN" sz="1600" u="none" strike="noStrike" dirty="0">
                          <a:effectLst/>
                          <a:latin typeface="Cambria" charset="0"/>
                          <a:ea typeface="Cambria" charset="0"/>
                          <a:cs typeface="Cambria" charset="0"/>
                        </a:rPr>
                        <a:t>HA-H3N2</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is-IS" sz="1600" u="none" strike="noStrike">
                          <a:effectLst/>
                          <a:latin typeface="Cambria" charset="0"/>
                          <a:ea typeface="Cambria" charset="0"/>
                          <a:cs typeface="Cambria" charset="0"/>
                        </a:rPr>
                        <a:t>2012</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is-IS" sz="1600" u="none" strike="noStrike">
                          <a:effectLst/>
                          <a:latin typeface="Cambria" charset="0"/>
                          <a:ea typeface="Cambria" charset="0"/>
                          <a:cs typeface="Cambria" charset="0"/>
                        </a:rPr>
                        <a:t>D424N</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D:468;</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N:6</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D:959</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D:1071;</a:t>
                      </a:r>
                      <a:endParaRPr lang="en-US" sz="1600" u="none" strike="noStrike" dirty="0" smtClean="0">
                        <a:effectLst/>
                        <a:latin typeface="Cambria" charset="0"/>
                        <a:ea typeface="Cambria" charset="0"/>
                        <a:cs typeface="Cambria" charset="0"/>
                      </a:endParaRPr>
                    </a:p>
                    <a:p>
                      <a:pPr algn="ctr" fontAlgn="b"/>
                      <a:r>
                        <a:rPr lang="en-US" sz="1600" u="none" strike="noStrike" dirty="0" smtClean="0">
                          <a:effectLst/>
                          <a:latin typeface="Cambria" charset="0"/>
                          <a:ea typeface="Cambria" charset="0"/>
                          <a:cs typeface="Cambria" charset="0"/>
                        </a:rPr>
                        <a:t>*</a:t>
                      </a:r>
                      <a:r>
                        <a:rPr lang="mr-IN" sz="1600" u="none" strike="noStrike" dirty="0" smtClean="0">
                          <a:effectLst/>
                          <a:latin typeface="Cambria" charset="0"/>
                          <a:ea typeface="Cambria" charset="0"/>
                          <a:cs typeface="Cambria" charset="0"/>
                        </a:rPr>
                        <a:t>N:6</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D:1380;</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N:2</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N:5;</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D:1968</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N:6;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D:1549</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D:2359</a:t>
                      </a:r>
                      <a:r>
                        <a:rPr lang="mr-IN" sz="1600" u="none" strike="noStrike" dirty="0" smtClean="0">
                          <a:effectLst/>
                          <a:latin typeface="Cambria" charset="0"/>
                          <a:ea typeface="Cambria" charset="0"/>
                          <a:cs typeface="Cambria" charset="0"/>
                        </a:rPr>
                        <a:t>;</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N:6</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is-IS" sz="1600" u="none" strike="noStrike">
                          <a:effectLst/>
                          <a:latin typeface="Cambria" charset="0"/>
                          <a:ea typeface="Cambria" charset="0"/>
                          <a:cs typeface="Cambria" charset="0"/>
                        </a:rPr>
                        <a:t>D:2489</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N:4</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N:7;</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D:2411</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fi-FI" sz="1600" u="none" strike="noStrike" dirty="0">
                          <a:effectLst/>
                          <a:latin typeface="Cambria" charset="0"/>
                          <a:ea typeface="Cambria" charset="0"/>
                          <a:cs typeface="Cambria" charset="0"/>
                        </a:rPr>
                        <a:t>8.87</a:t>
                      </a:r>
                      <a:endParaRPr lang="fi-FI"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tr-TR" sz="1600" b="0" u="none" strike="noStrike" dirty="0">
                          <a:effectLst/>
                          <a:latin typeface="Cambria" charset="0"/>
                          <a:ea typeface="Cambria" charset="0"/>
                          <a:cs typeface="Cambria" charset="0"/>
                        </a:rPr>
                        <a:t>Y</a:t>
                      </a:r>
                      <a:endParaRPr lang="tr-TR"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r>
              <a:tr h="495627">
                <a:tc>
                  <a:txBody>
                    <a:bodyPr/>
                    <a:lstStyle/>
                    <a:p>
                      <a:pPr algn="ctr" fontAlgn="b"/>
                      <a:r>
                        <a:rPr lang="mr-IN" sz="1600" u="none" strike="noStrike" dirty="0">
                          <a:effectLst/>
                          <a:latin typeface="Cambria" charset="0"/>
                          <a:ea typeface="Cambria" charset="0"/>
                          <a:cs typeface="Cambria" charset="0"/>
                        </a:rPr>
                        <a:t>HA-H3N2</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2012</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D529N</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D:466;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N:2</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D:959</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D:1084;</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N:1</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D:1381</a:t>
                      </a:r>
                      <a:r>
                        <a:rPr lang="mr-IN" sz="1600" u="none" strike="noStrike" dirty="0" smtClean="0">
                          <a:effectLst/>
                          <a:latin typeface="Cambria" charset="0"/>
                          <a:ea typeface="Cambria" charset="0"/>
                          <a:cs typeface="Cambria" charset="0"/>
                        </a:rPr>
                        <a:t>;</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N:2</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D:1966;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N:6</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D:1543;</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N:5</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D:2361</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D:2490</a:t>
                      </a:r>
                      <a:r>
                        <a:rPr lang="en-US" sz="1600" u="none" strike="noStrike" dirty="0" smtClean="0">
                          <a:effectLst/>
                          <a:latin typeface="Cambria" charset="0"/>
                          <a:ea typeface="Cambria" charset="0"/>
                          <a:cs typeface="Cambria" charset="0"/>
                        </a:rPr>
                        <a:t>;</a:t>
                      </a:r>
                    </a:p>
                    <a:p>
                      <a:pPr algn="ctr" fontAlgn="b"/>
                      <a:r>
                        <a:rPr lang="en-US" sz="1600" b="0" i="0" u="none" strike="noStrike" dirty="0" smtClean="0">
                          <a:solidFill>
                            <a:srgbClr val="000000"/>
                          </a:solidFill>
                          <a:effectLst/>
                          <a:latin typeface="Cambria" charset="0"/>
                          <a:ea typeface="Cambria" charset="0"/>
                          <a:cs typeface="Cambria" charset="0"/>
                        </a:rPr>
                        <a:t>N:3</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D:2408</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N:10</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nb-NO" sz="1600" u="none" strike="noStrike" dirty="0">
                          <a:effectLst/>
                          <a:latin typeface="Cambria" charset="0"/>
                          <a:ea typeface="Cambria" charset="0"/>
                          <a:cs typeface="Cambria" charset="0"/>
                        </a:rPr>
                        <a:t>41.3</a:t>
                      </a:r>
                      <a:endParaRPr lang="nb-NO"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en-US" sz="1600" b="0" u="none" strike="noStrike" dirty="0">
                          <a:effectLst/>
                          <a:latin typeface="Cambria" charset="0"/>
                          <a:ea typeface="Cambria" charset="0"/>
                          <a:cs typeface="Cambria" charset="0"/>
                        </a:rPr>
                        <a:t>N</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r>
              <a:tr h="495627">
                <a:tc>
                  <a:txBody>
                    <a:bodyPr/>
                    <a:lstStyle/>
                    <a:p>
                      <a:pPr algn="ctr" fontAlgn="b"/>
                      <a:r>
                        <a:rPr lang="en-US" sz="1600" u="none" strike="noStrike" dirty="0">
                          <a:effectLst/>
                          <a:latin typeface="Cambria" charset="0"/>
                          <a:ea typeface="Cambria" charset="0"/>
                          <a:cs typeface="Cambria" charset="0"/>
                        </a:rPr>
                        <a:t>M1</a:t>
                      </a:r>
                      <a:endParaRPr lang="en-US"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is-IS" sz="1600" u="none" strike="noStrike">
                          <a:effectLst/>
                          <a:latin typeface="Cambria" charset="0"/>
                          <a:ea typeface="Cambria" charset="0"/>
                          <a:cs typeface="Cambria" charset="0"/>
                        </a:rPr>
                        <a:t>2012</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cs-CZ" sz="1600" u="none" strike="noStrike" dirty="0">
                          <a:effectLst/>
                          <a:latin typeface="Cambria" charset="0"/>
                          <a:ea typeface="Cambria" charset="0"/>
                          <a:cs typeface="Cambria" charset="0"/>
                        </a:rPr>
                        <a:t>I115V</a:t>
                      </a:r>
                      <a:endParaRPr lang="cs-CZ"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I:834;</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V:1378</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I:1033;</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V:6669</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I:656;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V:3098</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I:713;</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V:3102</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I:1189;</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V:2492</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I:922;</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V:3337</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I:1069;</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V:2878</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I:1491;</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V:2343</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I:1800</a:t>
                      </a:r>
                      <a:r>
                        <a:rPr lang="mr-IN" sz="1600" u="none" strike="noStrike" dirty="0" smtClean="0">
                          <a:effectLst/>
                          <a:latin typeface="Cambria" charset="0"/>
                          <a:ea typeface="Cambria" charset="0"/>
                          <a:cs typeface="Cambria" charset="0"/>
                        </a:rPr>
                        <a:t>;</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V:2598</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hr-HR" sz="1600" u="none" strike="noStrike" dirty="0">
                          <a:effectLst/>
                          <a:latin typeface="Cambria" charset="0"/>
                          <a:ea typeface="Cambria" charset="0"/>
                          <a:cs typeface="Cambria" charset="0"/>
                        </a:rPr>
                        <a:t>19.52</a:t>
                      </a:r>
                      <a:endParaRPr lang="hr-HR"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en-US" sz="1600" b="0" i="0" u="none" strike="noStrike" dirty="0" smtClean="0">
                          <a:solidFill>
                            <a:srgbClr val="000000"/>
                          </a:solidFill>
                          <a:effectLst/>
                          <a:latin typeface="Cambria" charset="0"/>
                          <a:ea typeface="Cambria" charset="0"/>
                          <a:cs typeface="Cambria" charset="0"/>
                        </a:rPr>
                        <a:t>--</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r>
              <a:tr h="495627">
                <a:tc>
                  <a:txBody>
                    <a:bodyPr/>
                    <a:lstStyle/>
                    <a:p>
                      <a:pPr algn="ctr" fontAlgn="b"/>
                      <a:r>
                        <a:rPr lang="is-IS" sz="1600" u="none" strike="noStrike">
                          <a:effectLst/>
                          <a:latin typeface="Cambria" charset="0"/>
                          <a:ea typeface="Cambria" charset="0"/>
                          <a:cs typeface="Cambria" charset="0"/>
                        </a:rPr>
                        <a:t>M2</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2013</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L63P</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P:1993</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P:6980</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P:3396;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L:1</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fi-FI" sz="1600" u="none" strike="noStrike" dirty="0" smtClean="0">
                          <a:effectLst/>
                          <a:latin typeface="Cambria" charset="0"/>
                          <a:ea typeface="Cambria" charset="0"/>
                          <a:cs typeface="Cambria" charset="0"/>
                        </a:rPr>
                        <a:t>P:3387</a:t>
                      </a:r>
                      <a:endParaRPr lang="fi-FI"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fi-FI" sz="1600" u="none" strike="noStrike" dirty="0">
                          <a:effectLst/>
                          <a:latin typeface="Cambria" charset="0"/>
                          <a:ea typeface="Cambria" charset="0"/>
                          <a:cs typeface="Cambria" charset="0"/>
                        </a:rPr>
                        <a:t>P:3451</a:t>
                      </a:r>
                      <a:endParaRPr lang="fi-FI"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en-US" sz="1600" u="none" strike="noStrike" dirty="0" smtClean="0">
                          <a:effectLst/>
                          <a:latin typeface="Cambria" charset="0"/>
                          <a:ea typeface="Cambria" charset="0"/>
                          <a:cs typeface="Cambria" charset="0"/>
                        </a:rPr>
                        <a:t>*</a:t>
                      </a:r>
                      <a:r>
                        <a:rPr lang="mr-IN" sz="1600" u="none" strike="noStrike" dirty="0" smtClean="0">
                          <a:effectLst/>
                          <a:latin typeface="Cambria" charset="0"/>
                          <a:ea typeface="Cambria" charset="0"/>
                          <a:cs typeface="Cambria" charset="0"/>
                        </a:rPr>
                        <a:t>P:4120</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L:1;</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P:3808</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fi-FI" sz="1600" u="none" strike="noStrike" dirty="0">
                          <a:effectLst/>
                          <a:latin typeface="Cambria" charset="0"/>
                          <a:ea typeface="Cambria" charset="0"/>
                          <a:cs typeface="Cambria" charset="0"/>
                        </a:rPr>
                        <a:t>P:3707</a:t>
                      </a:r>
                      <a:r>
                        <a:rPr lang="fi-FI" sz="1600" u="none" strike="noStrike" dirty="0" smtClean="0">
                          <a:effectLst/>
                          <a:latin typeface="Cambria" charset="0"/>
                          <a:ea typeface="Cambria" charset="0"/>
                          <a:cs typeface="Cambria" charset="0"/>
                        </a:rPr>
                        <a:t>;</a:t>
                      </a:r>
                    </a:p>
                    <a:p>
                      <a:pPr algn="ctr" fontAlgn="b"/>
                      <a:r>
                        <a:rPr lang="fi-FI" sz="1600" u="none" strike="noStrike" dirty="0" smtClean="0">
                          <a:effectLst/>
                          <a:latin typeface="Cambria" charset="0"/>
                          <a:ea typeface="Cambria" charset="0"/>
                          <a:cs typeface="Cambria" charset="0"/>
                        </a:rPr>
                        <a:t>L:3</a:t>
                      </a:r>
                      <a:endParaRPr lang="fi-FI"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fi-FI" sz="1600" u="none" strike="noStrike" dirty="0">
                          <a:effectLst/>
                          <a:latin typeface="Cambria" charset="0"/>
                          <a:ea typeface="Cambria" charset="0"/>
                          <a:cs typeface="Cambria" charset="0"/>
                        </a:rPr>
                        <a:t>P:4264</a:t>
                      </a:r>
                      <a:r>
                        <a:rPr lang="fi-FI" sz="1600" u="none" strike="noStrike" dirty="0" smtClean="0">
                          <a:effectLst/>
                          <a:latin typeface="Cambria" charset="0"/>
                          <a:ea typeface="Cambria" charset="0"/>
                          <a:cs typeface="Cambria" charset="0"/>
                        </a:rPr>
                        <a:t>;</a:t>
                      </a:r>
                    </a:p>
                    <a:p>
                      <a:pPr algn="ctr" fontAlgn="b"/>
                      <a:r>
                        <a:rPr lang="fi-FI" sz="1600" u="none" strike="noStrike" dirty="0" smtClean="0">
                          <a:effectLst/>
                          <a:latin typeface="Cambria" charset="0"/>
                          <a:ea typeface="Cambria" charset="0"/>
                          <a:cs typeface="Cambria" charset="0"/>
                        </a:rPr>
                        <a:t>L:1</a:t>
                      </a:r>
                      <a:endParaRPr lang="fi-FI"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hr-HR" sz="1600" u="none" strike="noStrike" dirty="0">
                          <a:effectLst/>
                          <a:latin typeface="Cambria" charset="0"/>
                          <a:ea typeface="Cambria" charset="0"/>
                          <a:cs typeface="Cambria" charset="0"/>
                        </a:rPr>
                        <a:t>8.06</a:t>
                      </a:r>
                      <a:endParaRPr lang="hr-HR"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en-US" sz="1600" b="0" i="0" u="none" strike="noStrike" dirty="0" smtClean="0">
                          <a:solidFill>
                            <a:srgbClr val="000000"/>
                          </a:solidFill>
                          <a:effectLst/>
                          <a:latin typeface="Cambria" charset="0"/>
                          <a:ea typeface="Cambria" charset="0"/>
                          <a:cs typeface="Cambria" charset="0"/>
                        </a:rPr>
                        <a:t>--</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r>
              <a:tr h="495627">
                <a:tc>
                  <a:txBody>
                    <a:bodyPr/>
                    <a:lstStyle/>
                    <a:p>
                      <a:pPr algn="ctr" fontAlgn="b"/>
                      <a:r>
                        <a:rPr lang="mr-IN" sz="1600" u="none" strike="noStrike" dirty="0">
                          <a:effectLst/>
                          <a:latin typeface="Cambria" charset="0"/>
                          <a:ea typeface="Cambria" charset="0"/>
                          <a:cs typeface="Cambria" charset="0"/>
                        </a:rPr>
                        <a:t>NA-H1N1</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2011</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en-US" sz="1600" u="none" strike="noStrike" dirty="0">
                          <a:effectLst/>
                          <a:latin typeface="Cambria" charset="0"/>
                          <a:ea typeface="Cambria" charset="0"/>
                          <a:cs typeface="Cambria" charset="0"/>
                        </a:rPr>
                        <a:t>A86T</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A:593;</a:t>
                      </a:r>
                      <a:endParaRPr lang="en-US" sz="1600" u="none" strike="noStrike" dirty="0" smtClean="0">
                        <a:effectLst/>
                        <a:latin typeface="Cambria" charset="0"/>
                        <a:ea typeface="Cambria" charset="0"/>
                        <a:cs typeface="Cambria" charset="0"/>
                      </a:endParaRPr>
                    </a:p>
                    <a:p>
                      <a:pPr algn="ctr" fontAlgn="b"/>
                      <a:r>
                        <a:rPr lang="en-US" sz="1600" u="none" strike="noStrike" dirty="0" smtClean="0">
                          <a:effectLst/>
                          <a:latin typeface="Cambria" charset="0"/>
                          <a:ea typeface="Cambria" charset="0"/>
                          <a:cs typeface="Cambria" charset="0"/>
                        </a:rPr>
                        <a:t>*</a:t>
                      </a:r>
                      <a:r>
                        <a:rPr lang="mr-IN" sz="1600" u="none" strike="noStrike" dirty="0" smtClean="0">
                          <a:effectLst/>
                          <a:latin typeface="Cambria" charset="0"/>
                          <a:ea typeface="Cambria" charset="0"/>
                          <a:cs typeface="Cambria" charset="0"/>
                        </a:rPr>
                        <a:t>T:19</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A:6140;</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T:36</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A:1726;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T:16</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A:1390;</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T:12</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A:902;</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T:31</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A:1096;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T:25</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A:867;</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T:18</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A:776;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T:42</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A:1926;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T:50</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nb-NO" sz="1600" u="none" strike="noStrike" dirty="0">
                          <a:effectLst/>
                          <a:latin typeface="Cambria" charset="0"/>
                          <a:ea typeface="Cambria" charset="0"/>
                          <a:cs typeface="Cambria" charset="0"/>
                        </a:rPr>
                        <a:t>7.41</a:t>
                      </a:r>
                      <a:endParaRPr lang="nb-NO"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en-US" sz="1600" b="0" i="0" u="none" strike="noStrike" dirty="0" smtClean="0">
                          <a:solidFill>
                            <a:srgbClr val="000000"/>
                          </a:solidFill>
                          <a:effectLst/>
                          <a:latin typeface="Cambria" charset="0"/>
                          <a:ea typeface="Cambria" charset="0"/>
                          <a:cs typeface="Cambria" charset="0"/>
                        </a:rPr>
                        <a:t>Y</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r>
              <a:tr h="495627">
                <a:tc>
                  <a:txBody>
                    <a:bodyPr/>
                    <a:lstStyle/>
                    <a:p>
                      <a:pPr algn="ctr" fontAlgn="b"/>
                      <a:r>
                        <a:rPr lang="mr-IN" sz="1600" u="none" strike="noStrike" dirty="0">
                          <a:effectLst/>
                          <a:latin typeface="Cambria" charset="0"/>
                          <a:ea typeface="Cambria" charset="0"/>
                          <a:cs typeface="Cambria" charset="0"/>
                        </a:rPr>
                        <a:t>NA-H3N2</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2012</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cs-CZ" sz="1600" u="none" strike="noStrike" dirty="0">
                          <a:effectLst/>
                          <a:latin typeface="Cambria" charset="0"/>
                          <a:ea typeface="Cambria" charset="0"/>
                          <a:cs typeface="Cambria" charset="0"/>
                        </a:rPr>
                        <a:t>Q49H</a:t>
                      </a:r>
                      <a:endParaRPr lang="cs-CZ"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marL="0" marR="0" indent="0" algn="ctr" defTabSz="3291279" rtl="0" eaLnBrk="1" fontAlgn="b" latinLnBrk="0" hangingPunct="1">
                        <a:lnSpc>
                          <a:spcPct val="100000"/>
                        </a:lnSpc>
                        <a:spcBef>
                          <a:spcPts val="0"/>
                        </a:spcBef>
                        <a:spcAft>
                          <a:spcPts val="0"/>
                        </a:spcAft>
                        <a:buClrTx/>
                        <a:buSzTx/>
                        <a:buFontTx/>
                        <a:buNone/>
                        <a:tabLst/>
                        <a:defRPr/>
                      </a:pPr>
                      <a:r>
                        <a:rPr lang="mr-IN" sz="1600" u="none" strike="noStrike" dirty="0" smtClean="0">
                          <a:effectLst/>
                          <a:latin typeface="Cambria" charset="0"/>
                          <a:ea typeface="Cambria" charset="0"/>
                          <a:cs typeface="Cambria" charset="0"/>
                        </a:rPr>
                        <a:t>H:6</a:t>
                      </a:r>
                      <a:endParaRPr lang="mr-IN" sz="1600" b="1" i="0" u="none" strike="noStrike" dirty="0" smtClean="0">
                        <a:solidFill>
                          <a:srgbClr val="000000"/>
                        </a:solidFill>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Q:699</a:t>
                      </a:r>
                      <a:endParaRPr lang="en-US" sz="1600" u="none" strike="noStrike" dirty="0" smtClean="0">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H:6;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Q:1089</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H:3;</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Q:1215</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en-US" sz="1600" u="none" strike="noStrike" dirty="0" smtClean="0">
                          <a:effectLst/>
                          <a:latin typeface="Cambria" charset="0"/>
                          <a:ea typeface="Cambria" charset="0"/>
                          <a:cs typeface="Cambria" charset="0"/>
                        </a:rPr>
                        <a:t>*</a:t>
                      </a:r>
                      <a:r>
                        <a:rPr lang="mr-IN" sz="1600" u="none" strike="noStrike" dirty="0" smtClean="0">
                          <a:effectLst/>
                          <a:latin typeface="Cambria" charset="0"/>
                          <a:ea typeface="Cambria" charset="0"/>
                          <a:cs typeface="Cambria" charset="0"/>
                        </a:rPr>
                        <a:t>H:17;</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Q:1917</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H:3;</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Q:2144</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H:1;</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Q:1981</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H:23</a:t>
                      </a:r>
                      <a:r>
                        <a:rPr lang="en-US" sz="1600" u="none" strike="noStrike" dirty="0" smtClean="0">
                          <a:effectLst/>
                          <a:latin typeface="Cambria" charset="0"/>
                          <a:ea typeface="Cambria" charset="0"/>
                          <a:cs typeface="Cambria" charset="0"/>
                        </a:rPr>
                        <a:t>;</a:t>
                      </a:r>
                    </a:p>
                    <a:p>
                      <a:pPr algn="ctr" fontAlgn="b"/>
                      <a:r>
                        <a:rPr lang="mr-IN" sz="1600" u="none" strike="noStrike" dirty="0" smtClean="0">
                          <a:effectLst/>
                          <a:latin typeface="Cambria" charset="0"/>
                          <a:ea typeface="Cambria" charset="0"/>
                          <a:cs typeface="Cambria" charset="0"/>
                        </a:rPr>
                        <a:t>Q:1924</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cs-CZ" sz="1600" u="none" strike="noStrike" dirty="0" smtClean="0">
                          <a:effectLst/>
                          <a:latin typeface="Cambria" charset="0"/>
                          <a:ea typeface="Cambria" charset="0"/>
                          <a:cs typeface="Cambria" charset="0"/>
                        </a:rPr>
                        <a:t>H:172;</a:t>
                      </a:r>
                    </a:p>
                    <a:p>
                      <a:pPr algn="ctr" fontAlgn="b"/>
                      <a:r>
                        <a:rPr lang="cs-CZ" sz="1600" u="none" strike="noStrike" dirty="0" smtClean="0">
                          <a:effectLst/>
                          <a:latin typeface="Cambria" charset="0"/>
                          <a:ea typeface="Cambria" charset="0"/>
                          <a:cs typeface="Cambria" charset="0"/>
                        </a:rPr>
                        <a:t>Q:2224</a:t>
                      </a:r>
                      <a:endParaRPr lang="cs-CZ"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is-IS" sz="1600" u="none" strike="noStrike" smtClean="0">
                          <a:effectLst/>
                          <a:latin typeface="Cambria" charset="0"/>
                          <a:ea typeface="Cambria" charset="0"/>
                          <a:cs typeface="Cambria" charset="0"/>
                        </a:rPr>
                        <a:t>Q:2276;</a:t>
                      </a:r>
                    </a:p>
                    <a:p>
                      <a:pPr algn="ctr" fontAlgn="b"/>
                      <a:r>
                        <a:rPr lang="is-IS" sz="1600" u="none" strike="noStrike" smtClean="0">
                          <a:effectLst/>
                          <a:latin typeface="Cambria" charset="0"/>
                          <a:ea typeface="Cambria" charset="0"/>
                          <a:cs typeface="Cambria" charset="0"/>
                        </a:rPr>
                        <a:t>H:149</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nb-NO" sz="1600" u="none" strike="noStrike" dirty="0">
                          <a:effectLst/>
                          <a:latin typeface="Cambria" charset="0"/>
                          <a:ea typeface="Cambria" charset="0"/>
                          <a:cs typeface="Cambria" charset="0"/>
                        </a:rPr>
                        <a:t>7.38</a:t>
                      </a:r>
                      <a:endParaRPr lang="nb-NO"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en-US" sz="1600" b="0" i="0" u="none" strike="noStrike" dirty="0" smtClean="0">
                          <a:solidFill>
                            <a:srgbClr val="000000"/>
                          </a:solidFill>
                          <a:effectLst/>
                          <a:latin typeface="Cambria" charset="0"/>
                          <a:ea typeface="Cambria" charset="0"/>
                          <a:cs typeface="Cambria" charset="0"/>
                        </a:rPr>
                        <a:t>Y</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r>
              <a:tr h="495627">
                <a:tc>
                  <a:txBody>
                    <a:bodyPr/>
                    <a:lstStyle/>
                    <a:p>
                      <a:pPr algn="ctr" fontAlgn="b"/>
                      <a:r>
                        <a:rPr lang="mr-IN" sz="1600" u="none" strike="noStrike" dirty="0">
                          <a:effectLst/>
                          <a:latin typeface="Cambria" charset="0"/>
                          <a:ea typeface="Cambria" charset="0"/>
                          <a:cs typeface="Cambria" charset="0"/>
                        </a:rPr>
                        <a:t>NA-H3N2</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is-IS" sz="1600" u="none" strike="noStrike">
                          <a:effectLst/>
                          <a:latin typeface="Cambria" charset="0"/>
                          <a:ea typeface="Cambria" charset="0"/>
                          <a:cs typeface="Cambria" charset="0"/>
                        </a:rPr>
                        <a:t>2012</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it-IT" sz="1600" u="none" strike="noStrike" dirty="0">
                          <a:effectLst/>
                          <a:latin typeface="Cambria" charset="0"/>
                          <a:ea typeface="Cambria" charset="0"/>
                          <a:cs typeface="Cambria" charset="0"/>
                        </a:rPr>
                        <a:t>M51V</a:t>
                      </a:r>
                      <a:endParaRPr lang="it-IT"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M:507</a:t>
                      </a:r>
                      <a:r>
                        <a:rPr lang="mr-IN" sz="1600" u="none" strike="noStrike" dirty="0" smtClean="0">
                          <a:effectLst/>
                          <a:latin typeface="Cambria" charset="0"/>
                          <a:ea typeface="Cambria" charset="0"/>
                          <a:cs typeface="Cambria" charset="0"/>
                        </a:rPr>
                        <a:t>;</a:t>
                      </a:r>
                      <a:endParaRPr lang="en-US" sz="1600" u="none" strike="noStrike" dirty="0" smtClean="0">
                        <a:effectLst/>
                        <a:latin typeface="Cambria" charset="0"/>
                        <a:ea typeface="Cambria" charset="0"/>
                        <a:cs typeface="Cambria" charset="0"/>
                      </a:endParaRPr>
                    </a:p>
                    <a:p>
                      <a:pPr algn="ctr" fontAlgn="b"/>
                      <a:r>
                        <a:rPr lang="en-US" sz="1600" u="none" strike="noStrike" dirty="0" smtClean="0">
                          <a:effectLst/>
                          <a:latin typeface="Cambria" charset="0"/>
                          <a:ea typeface="Cambria" charset="0"/>
                          <a:cs typeface="Cambria" charset="0"/>
                        </a:rPr>
                        <a:t>*</a:t>
                      </a:r>
                      <a:r>
                        <a:rPr lang="mr-IN" sz="1600" u="none" strike="noStrike" dirty="0" smtClean="0">
                          <a:effectLst/>
                          <a:latin typeface="Cambria" charset="0"/>
                          <a:ea typeface="Cambria" charset="0"/>
                          <a:cs typeface="Cambria" charset="0"/>
                        </a:rPr>
                        <a:t>V:186</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M:838</a:t>
                      </a:r>
                      <a:r>
                        <a:rPr lang="mr-IN" sz="1600" u="none" strike="noStrike" dirty="0" smtClean="0">
                          <a:effectLst/>
                          <a:latin typeface="Cambria" charset="0"/>
                          <a:ea typeface="Cambria" charset="0"/>
                          <a:cs typeface="Cambria" charset="0"/>
                        </a:rPr>
                        <a:t>;</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V:228</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is-IS" sz="1600" u="none" strike="noStrike">
                          <a:effectLst/>
                          <a:latin typeface="Cambria" charset="0"/>
                          <a:ea typeface="Cambria" charset="0"/>
                          <a:cs typeface="Cambria" charset="0"/>
                        </a:rPr>
                        <a:t>M:959</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V:215</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M:1537;</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V:251</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is-IS" sz="1600" u="none" strike="noStrike">
                          <a:effectLst/>
                          <a:latin typeface="Cambria" charset="0"/>
                          <a:ea typeface="Cambria" charset="0"/>
                          <a:cs typeface="Cambria" charset="0"/>
                        </a:rPr>
                        <a:t>M:1864</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V:238</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M:1706;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a:t>
                      </a:r>
                      <a:r>
                        <a:rPr lang="en-US" sz="1600" u="none" strike="noStrike" dirty="0" smtClean="0">
                          <a:effectLst/>
                          <a:latin typeface="Cambria" charset="0"/>
                          <a:ea typeface="Cambria" charset="0"/>
                          <a:cs typeface="Cambria" charset="0"/>
                        </a:rPr>
                        <a:t>221</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M:159;</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V:260</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is-IS" sz="1600" u="none" strike="noStrike">
                          <a:effectLst/>
                          <a:latin typeface="Cambria" charset="0"/>
                          <a:ea typeface="Cambria" charset="0"/>
                          <a:cs typeface="Cambria" charset="0"/>
                        </a:rPr>
                        <a:t>M:2066</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V:217</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M:1724;</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V:486</a:t>
                      </a:r>
                      <a:endParaRPr lang="mr-IN"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hr-HR" sz="1600" u="none" strike="noStrike" dirty="0">
                          <a:effectLst/>
                          <a:latin typeface="Cambria" charset="0"/>
                          <a:ea typeface="Cambria" charset="0"/>
                          <a:cs typeface="Cambria" charset="0"/>
                        </a:rPr>
                        <a:t>5.05</a:t>
                      </a:r>
                      <a:endParaRPr lang="hr-HR" sz="1600" b="1"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en-US" sz="1600" b="0" i="0" u="none" strike="noStrike" dirty="0" smtClean="0">
                          <a:solidFill>
                            <a:srgbClr val="000000"/>
                          </a:solidFill>
                          <a:effectLst/>
                          <a:latin typeface="Cambria" charset="0"/>
                          <a:ea typeface="Cambria" charset="0"/>
                          <a:cs typeface="Cambria" charset="0"/>
                        </a:rPr>
                        <a:t>Y</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r>
              <a:tr h="341383">
                <a:tc>
                  <a:txBody>
                    <a:bodyPr/>
                    <a:lstStyle/>
                    <a:p>
                      <a:pPr algn="ctr" fontAlgn="b"/>
                      <a:r>
                        <a:rPr lang="mr-IN" sz="1600" u="none" strike="noStrike" dirty="0">
                          <a:effectLst/>
                          <a:latin typeface="Cambria" charset="0"/>
                          <a:ea typeface="Cambria" charset="0"/>
                          <a:cs typeface="Cambria" charset="0"/>
                        </a:rPr>
                        <a:t>NA-H3N2</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is-IS" sz="1600" u="none" strike="noStrike">
                          <a:effectLst/>
                          <a:latin typeface="Cambria" charset="0"/>
                          <a:ea typeface="Cambria" charset="0"/>
                          <a:cs typeface="Cambria" charset="0"/>
                        </a:rPr>
                        <a:t>2012</a:t>
                      </a:r>
                      <a:endParaRPr lang="is-IS" sz="1600" b="1" i="0" u="none" strike="noStrike">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is-IS" sz="1600" u="none" strike="noStrike">
                          <a:effectLst/>
                          <a:latin typeface="Cambria" charset="0"/>
                          <a:ea typeface="Cambria" charset="0"/>
                          <a:cs typeface="Cambria" charset="0"/>
                        </a:rPr>
                        <a:t>S219F</a:t>
                      </a:r>
                      <a:endParaRPr lang="is-IS" sz="1600" b="0" i="0" u="none" strike="noStrike">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mr-IN" sz="1600" u="none" strike="noStrike" dirty="0" smtClean="0">
                          <a:effectLst/>
                          <a:latin typeface="Cambria" charset="0"/>
                          <a:ea typeface="Cambria" charset="0"/>
                          <a:cs typeface="Cambria" charset="0"/>
                        </a:rPr>
                        <a:t>S:670</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mr-IN" sz="1600" u="none" strike="noStrike" dirty="0" smtClean="0">
                          <a:effectLst/>
                          <a:latin typeface="Cambria" charset="0"/>
                          <a:ea typeface="Cambria" charset="0"/>
                          <a:cs typeface="Cambria" charset="0"/>
                        </a:rPr>
                        <a:t>S:1042</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mr-IN" sz="1600" u="none" strike="noStrike" dirty="0" smtClean="0">
                          <a:effectLst/>
                          <a:latin typeface="Cambria" charset="0"/>
                          <a:ea typeface="Cambria" charset="0"/>
                          <a:cs typeface="Cambria" charset="0"/>
                        </a:rPr>
                        <a:t>S:1163</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mr-IN" sz="1600" u="none" strike="noStrike" dirty="0" smtClean="0">
                          <a:effectLst/>
                          <a:latin typeface="Cambria" charset="0"/>
                          <a:ea typeface="Cambria" charset="0"/>
                          <a:cs typeface="Cambria" charset="0"/>
                        </a:rPr>
                        <a:t>S:1862</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is-IS" sz="1600" u="none" strike="noStrike" smtClean="0">
                          <a:effectLst/>
                          <a:latin typeface="Cambria" charset="0"/>
                          <a:ea typeface="Cambria" charset="0"/>
                          <a:cs typeface="Cambria" charset="0"/>
                        </a:rPr>
                        <a:t>S:2068</a:t>
                      </a:r>
                      <a:endParaRPr lang="is-IS" sz="1600" b="0" i="0" u="none" strike="noStrike">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mr-IN" sz="1600" u="none" strike="noStrike" dirty="0">
                          <a:effectLst/>
                          <a:latin typeface="Cambria" charset="0"/>
                          <a:ea typeface="Cambria" charset="0"/>
                          <a:cs typeface="Cambria" charset="0"/>
                        </a:rPr>
                        <a:t>S:1656;</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mr-IN" sz="1600" u="none" strike="noStrike" dirty="0" smtClean="0">
                          <a:effectLst/>
                          <a:latin typeface="Cambria" charset="0"/>
                          <a:ea typeface="Cambria" charset="0"/>
                          <a:cs typeface="Cambria" charset="0"/>
                        </a:rPr>
                        <a:t>S:1828</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is-IS" sz="1600" u="none" strike="noStrike" smtClean="0">
                          <a:effectLst/>
                          <a:latin typeface="Cambria" charset="0"/>
                          <a:ea typeface="Cambria" charset="0"/>
                          <a:cs typeface="Cambria" charset="0"/>
                        </a:rPr>
                        <a:t>S:2379</a:t>
                      </a:r>
                      <a:endParaRPr lang="is-IS" sz="1600" b="0" i="0" u="none" strike="noStrike">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mr-IN" sz="1600" u="none" strike="noStrike" dirty="0" smtClean="0">
                          <a:effectLst/>
                          <a:latin typeface="Cambria" charset="0"/>
                          <a:ea typeface="Cambria" charset="0"/>
                          <a:cs typeface="Cambria" charset="0"/>
                        </a:rPr>
                        <a:t>S:2414</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nb-NO" sz="1600" u="none" strike="noStrike" dirty="0">
                          <a:effectLst/>
                          <a:latin typeface="Cambria" charset="0"/>
                          <a:ea typeface="Cambria" charset="0"/>
                          <a:cs typeface="Cambria" charset="0"/>
                        </a:rPr>
                        <a:t>5.03</a:t>
                      </a:r>
                      <a:endParaRPr lang="nb-NO"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en-US" sz="1600" b="0" i="0" u="none" strike="noStrike" dirty="0" smtClean="0">
                          <a:solidFill>
                            <a:srgbClr val="000000"/>
                          </a:solidFill>
                          <a:effectLst/>
                          <a:latin typeface="Cambria" charset="0"/>
                          <a:ea typeface="Cambria" charset="0"/>
                          <a:cs typeface="Cambria" charset="0"/>
                        </a:rPr>
                        <a:t>N</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tc>
              </a:tr>
              <a:tr h="495627">
                <a:tc>
                  <a:txBody>
                    <a:bodyPr/>
                    <a:lstStyle/>
                    <a:p>
                      <a:pPr algn="ctr" fontAlgn="b"/>
                      <a:r>
                        <a:rPr lang="en-US" sz="1600" u="none" strike="noStrike" dirty="0">
                          <a:effectLst/>
                          <a:latin typeface="Cambria" charset="0"/>
                          <a:ea typeface="Cambria" charset="0"/>
                          <a:cs typeface="Cambria" charset="0"/>
                        </a:rPr>
                        <a:t>NEP</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is-IS" sz="1600" u="none" strike="noStrike">
                          <a:effectLst/>
                          <a:latin typeface="Cambria" charset="0"/>
                          <a:ea typeface="Cambria" charset="0"/>
                          <a:cs typeface="Cambria" charset="0"/>
                        </a:rPr>
                        <a:t>2013</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fr-FR" sz="1600" u="none" strike="noStrike" dirty="0">
                          <a:effectLst/>
                          <a:latin typeface="Cambria" charset="0"/>
                          <a:ea typeface="Cambria" charset="0"/>
                          <a:cs typeface="Cambria" charset="0"/>
                        </a:rPr>
                        <a:t>H85Q</a:t>
                      </a:r>
                      <a:endParaRPr lang="fr-FR"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H:1444;Q:3</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H:5909;</a:t>
                      </a:r>
                      <a:endParaRPr lang="en-US" sz="1600" u="none" strike="noStrike" dirty="0" smtClean="0">
                        <a:effectLst/>
                        <a:latin typeface="Cambria" charset="0"/>
                        <a:ea typeface="Cambria" charset="0"/>
                        <a:cs typeface="Cambria" charset="0"/>
                      </a:endParaRPr>
                    </a:p>
                    <a:p>
                      <a:pPr algn="ctr" fontAlgn="b"/>
                      <a:r>
                        <a:rPr lang="en-US" sz="1600" u="none" strike="noStrike" dirty="0" smtClean="0">
                          <a:effectLst/>
                          <a:latin typeface="Cambria" charset="0"/>
                          <a:ea typeface="Cambria" charset="0"/>
                          <a:cs typeface="Cambria" charset="0"/>
                        </a:rPr>
                        <a:t>*</a:t>
                      </a:r>
                      <a:r>
                        <a:rPr lang="mr-IN" sz="1600" u="none" strike="noStrike" dirty="0" smtClean="0">
                          <a:effectLst/>
                          <a:latin typeface="Cambria" charset="0"/>
                          <a:ea typeface="Cambria" charset="0"/>
                          <a:cs typeface="Cambria" charset="0"/>
                        </a:rPr>
                        <a:t>Q:8</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H:2661;</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Q:9</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H:2688;</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Q:6</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H:2358;</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Q:2</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H:2913;</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Q:4</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H:2645</a:t>
                      </a:r>
                      <a:r>
                        <a:rPr lang="mr-IN" sz="1600" u="none" strike="noStrike" dirty="0" smtClean="0">
                          <a:effectLst/>
                          <a:latin typeface="Cambria" charset="0"/>
                          <a:ea typeface="Cambria" charset="0"/>
                          <a:cs typeface="Cambria" charset="0"/>
                        </a:rPr>
                        <a:t>;</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Q:3</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H:2676;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Q:3</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H:3902;</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Q:7</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nb-NO" sz="1600" u="none" strike="noStrike" dirty="0">
                          <a:effectLst/>
                          <a:latin typeface="Cambria" charset="0"/>
                          <a:ea typeface="Cambria" charset="0"/>
                          <a:cs typeface="Cambria" charset="0"/>
                        </a:rPr>
                        <a:t>40.63</a:t>
                      </a:r>
                      <a:endParaRPr lang="nb-NO"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en-US" sz="1600" b="0" i="0" u="none" strike="noStrike" dirty="0" smtClean="0">
                          <a:solidFill>
                            <a:srgbClr val="000000"/>
                          </a:solidFill>
                          <a:effectLst/>
                          <a:latin typeface="Cambria" charset="0"/>
                          <a:ea typeface="Cambria" charset="0"/>
                          <a:cs typeface="Cambria" charset="0"/>
                        </a:rPr>
                        <a:t>--</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r>
              <a:tr h="495627">
                <a:tc>
                  <a:txBody>
                    <a:bodyPr/>
                    <a:lstStyle/>
                    <a:p>
                      <a:pPr algn="ctr" fontAlgn="b"/>
                      <a:r>
                        <a:rPr lang="en-US" sz="1600" u="none" strike="noStrike" dirty="0">
                          <a:effectLst/>
                          <a:latin typeface="Cambria" charset="0"/>
                          <a:ea typeface="Cambria" charset="0"/>
                          <a:cs typeface="Cambria" charset="0"/>
                        </a:rPr>
                        <a:t>NEP</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is-IS" sz="1600" u="none" strike="noStrike">
                          <a:effectLst/>
                          <a:latin typeface="Cambria" charset="0"/>
                          <a:ea typeface="Cambria" charset="0"/>
                          <a:cs typeface="Cambria" charset="0"/>
                        </a:rPr>
                        <a:t>2012</a:t>
                      </a:r>
                      <a:endParaRPr lang="is-IS" sz="1600" b="1" i="0" u="none" strike="noStrike">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en-US" sz="1600" u="none" strike="noStrike" dirty="0">
                          <a:effectLst/>
                          <a:latin typeface="Cambria" charset="0"/>
                          <a:ea typeface="Cambria" charset="0"/>
                          <a:cs typeface="Cambria" charset="0"/>
                        </a:rPr>
                        <a:t>E75K</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mr-IN" sz="1600" u="none" strike="noStrike" dirty="0" smtClean="0">
                          <a:effectLst/>
                          <a:latin typeface="Cambria" charset="0"/>
                          <a:ea typeface="Cambria" charset="0"/>
                          <a:cs typeface="Cambria" charset="0"/>
                        </a:rPr>
                        <a:t>K:1;</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E:1746</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mr-IN" sz="1600" u="none" strike="noStrike" dirty="0" smtClean="0">
                          <a:effectLst/>
                          <a:latin typeface="Cambria" charset="0"/>
                          <a:ea typeface="Cambria" charset="0"/>
                          <a:cs typeface="Cambria" charset="0"/>
                        </a:rPr>
                        <a:t>E:6357</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is-IS" sz="1600" u="none" strike="noStrike" smtClean="0">
                          <a:effectLst/>
                          <a:latin typeface="Cambria" charset="0"/>
                          <a:ea typeface="Cambria" charset="0"/>
                          <a:cs typeface="Cambria" charset="0"/>
                        </a:rPr>
                        <a:t>E:2994</a:t>
                      </a:r>
                      <a:endParaRPr lang="is-IS" sz="1600" b="0" i="0" u="none" strike="noStrike">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mr-IN" sz="1600" u="none" strike="noStrike" dirty="0" smtClean="0">
                          <a:effectLst/>
                          <a:latin typeface="Cambria" charset="0"/>
                          <a:ea typeface="Cambria" charset="0"/>
                          <a:cs typeface="Cambria" charset="0"/>
                        </a:rPr>
                        <a:t>E:2951</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is-IS" sz="1600" u="none" strike="noStrike">
                          <a:effectLst/>
                          <a:latin typeface="Cambria" charset="0"/>
                          <a:ea typeface="Cambria" charset="0"/>
                          <a:cs typeface="Cambria" charset="0"/>
                        </a:rPr>
                        <a:t>E:2553</a:t>
                      </a:r>
                      <a:endParaRPr lang="is-IS" sz="1600" b="0" i="0" u="none" strike="noStrike">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fi-FI" sz="1600" u="none" strike="noStrike" dirty="0">
                          <a:effectLst/>
                          <a:latin typeface="Cambria" charset="0"/>
                          <a:ea typeface="Cambria" charset="0"/>
                          <a:cs typeface="Cambria" charset="0"/>
                        </a:rPr>
                        <a:t>K:1</a:t>
                      </a:r>
                      <a:r>
                        <a:rPr lang="fi-FI" sz="1600" u="none" strike="noStrike" dirty="0" smtClean="0">
                          <a:effectLst/>
                          <a:latin typeface="Cambria" charset="0"/>
                          <a:ea typeface="Cambria" charset="0"/>
                          <a:cs typeface="Cambria" charset="0"/>
                        </a:rPr>
                        <a:t>;</a:t>
                      </a:r>
                    </a:p>
                    <a:p>
                      <a:pPr algn="ctr" fontAlgn="b"/>
                      <a:r>
                        <a:rPr lang="fi-FI" sz="1600" u="none" strike="noStrike" dirty="0" smtClean="0">
                          <a:effectLst/>
                          <a:latin typeface="Cambria" charset="0"/>
                          <a:ea typeface="Cambria" charset="0"/>
                          <a:cs typeface="Cambria" charset="0"/>
                        </a:rPr>
                        <a:t>E:3080</a:t>
                      </a:r>
                      <a:endParaRPr lang="fi-FI"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is-IS" sz="1600" u="none" strike="noStrike">
                          <a:effectLst/>
                          <a:latin typeface="Cambria" charset="0"/>
                          <a:ea typeface="Cambria" charset="0"/>
                          <a:cs typeface="Cambria" charset="0"/>
                        </a:rPr>
                        <a:t>E:2795</a:t>
                      </a:r>
                      <a:endParaRPr lang="is-IS" sz="1600" b="0" i="0" u="none" strike="noStrike">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is-IS" sz="1600" u="none" strike="noStrike">
                          <a:effectLst/>
                          <a:latin typeface="Cambria" charset="0"/>
                          <a:ea typeface="Cambria" charset="0"/>
                          <a:cs typeface="Cambria" charset="0"/>
                        </a:rPr>
                        <a:t>E:2826</a:t>
                      </a:r>
                      <a:endParaRPr lang="is-IS" sz="1600" b="0" i="0" u="none" strike="noStrike">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uk-UA" sz="1600" u="none" strike="noStrike" dirty="0">
                          <a:effectLst/>
                          <a:latin typeface="Cambria" charset="0"/>
                          <a:ea typeface="Cambria" charset="0"/>
                          <a:cs typeface="Cambria" charset="0"/>
                        </a:rPr>
                        <a:t>E:3957</a:t>
                      </a:r>
                      <a:endParaRPr lang="uk-UA"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hr-HR" sz="1600" u="none" strike="noStrike" dirty="0">
                          <a:effectLst/>
                          <a:latin typeface="Cambria" charset="0"/>
                          <a:ea typeface="Cambria" charset="0"/>
                          <a:cs typeface="Cambria" charset="0"/>
                        </a:rPr>
                        <a:t>6.97</a:t>
                      </a:r>
                      <a:endParaRPr lang="hr-HR" sz="1600" b="0" i="0" u="none" strike="noStrike" dirty="0">
                        <a:solidFill>
                          <a:srgbClr val="000000"/>
                        </a:solidFill>
                        <a:effectLst/>
                        <a:latin typeface="Cambria" charset="0"/>
                        <a:ea typeface="Cambria" charset="0"/>
                        <a:cs typeface="Cambria" charset="0"/>
                      </a:endParaRPr>
                    </a:p>
                  </a:txBody>
                  <a:tcPr marL="3173" marR="3173" marT="3173" marB="0" anchor="ctr"/>
                </a:tc>
                <a:tc>
                  <a:txBody>
                    <a:bodyPr/>
                    <a:lstStyle/>
                    <a:p>
                      <a:pPr algn="ctr" fontAlgn="b"/>
                      <a:r>
                        <a:rPr lang="en-US" sz="1600" b="0" i="0" u="none" strike="noStrike" dirty="0" smtClean="0">
                          <a:solidFill>
                            <a:srgbClr val="000000"/>
                          </a:solidFill>
                          <a:effectLst/>
                          <a:latin typeface="Cambria" charset="0"/>
                          <a:ea typeface="Cambria" charset="0"/>
                          <a:cs typeface="Cambria" charset="0"/>
                        </a:rPr>
                        <a:t>--</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tc>
              </a:tr>
              <a:tr h="495627">
                <a:tc>
                  <a:txBody>
                    <a:bodyPr/>
                    <a:lstStyle/>
                    <a:p>
                      <a:pPr algn="ctr" fontAlgn="b"/>
                      <a:r>
                        <a:rPr lang="en-US" sz="1600" u="none" strike="noStrike" dirty="0">
                          <a:effectLst/>
                          <a:latin typeface="Cambria" charset="0"/>
                          <a:ea typeface="Cambria" charset="0"/>
                          <a:cs typeface="Cambria" charset="0"/>
                        </a:rPr>
                        <a:t>NP</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is-IS" sz="1600" u="none" strike="noStrike">
                          <a:effectLst/>
                          <a:latin typeface="Cambria" charset="0"/>
                          <a:ea typeface="Cambria" charset="0"/>
                          <a:cs typeface="Cambria" charset="0"/>
                        </a:rPr>
                        <a:t>2013</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is-IS" sz="1600" u="none" strike="noStrike">
                          <a:effectLst/>
                          <a:latin typeface="Cambria" charset="0"/>
                          <a:ea typeface="Cambria" charset="0"/>
                          <a:cs typeface="Cambria" charset="0"/>
                        </a:rPr>
                        <a:t>N125D</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D:2;</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N:1739</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en-US" sz="1600" u="none" strike="noStrike" dirty="0" smtClean="0">
                          <a:effectLst/>
                          <a:latin typeface="Cambria" charset="0"/>
                          <a:ea typeface="Cambria" charset="0"/>
                          <a:cs typeface="Cambria" charset="0"/>
                        </a:rPr>
                        <a:t>*</a:t>
                      </a:r>
                      <a:r>
                        <a:rPr lang="mr-IN" sz="1600" u="none" strike="noStrike" dirty="0" smtClean="0">
                          <a:effectLst/>
                          <a:latin typeface="Cambria" charset="0"/>
                          <a:ea typeface="Cambria" charset="0"/>
                          <a:cs typeface="Cambria" charset="0"/>
                        </a:rPr>
                        <a:t>D:6</a:t>
                      </a:r>
                      <a:r>
                        <a:rPr lang="en-US" sz="1600" u="none" strike="noStrike" dirty="0" smtClean="0">
                          <a:effectLst/>
                          <a:latin typeface="Cambria" charset="0"/>
                          <a:ea typeface="Cambria" charset="0"/>
                          <a:cs typeface="Cambria" charset="0"/>
                        </a:rPr>
                        <a:t>;</a:t>
                      </a:r>
                    </a:p>
                    <a:p>
                      <a:pPr algn="ctr" fontAlgn="b"/>
                      <a:r>
                        <a:rPr lang="mr-IN" sz="1600" u="none" strike="noStrike" dirty="0" smtClean="0">
                          <a:effectLst/>
                          <a:latin typeface="Cambria" charset="0"/>
                          <a:ea typeface="Cambria" charset="0"/>
                          <a:cs typeface="Cambria" charset="0"/>
                        </a:rPr>
                        <a:t>N:6745</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D:16;</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N:2914</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D:1;</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N:2901</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N:2518</a:t>
                      </a:r>
                      <a:endParaRPr lang="en-US" sz="1600" u="none" strike="noStrike" dirty="0" smtClean="0">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D:1;</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N:3088</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D:4;</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N:2744</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D:1;</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N:2844</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is-IS" sz="1600" u="none" strike="noStrike">
                          <a:effectLst/>
                          <a:latin typeface="Cambria" charset="0"/>
                          <a:ea typeface="Cambria" charset="0"/>
                          <a:cs typeface="Cambria" charset="0"/>
                        </a:rPr>
                        <a:t>N:3963</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nb-NO" sz="1600" u="none" strike="noStrike" dirty="0">
                          <a:effectLst/>
                          <a:latin typeface="Cambria" charset="0"/>
                          <a:ea typeface="Cambria" charset="0"/>
                          <a:cs typeface="Cambria" charset="0"/>
                        </a:rPr>
                        <a:t>15.67</a:t>
                      </a:r>
                      <a:endParaRPr lang="nb-NO"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en-US" sz="1600" b="0" i="0" u="none" strike="noStrike" dirty="0" smtClean="0">
                          <a:solidFill>
                            <a:srgbClr val="000000"/>
                          </a:solidFill>
                          <a:effectLst/>
                          <a:latin typeface="Cambria" charset="0"/>
                          <a:ea typeface="Cambria" charset="0"/>
                          <a:cs typeface="Cambria" charset="0"/>
                        </a:rPr>
                        <a:t>--</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r>
              <a:tr h="495627">
                <a:tc>
                  <a:txBody>
                    <a:bodyPr/>
                    <a:lstStyle/>
                    <a:p>
                      <a:pPr algn="ctr" fontAlgn="b"/>
                      <a:r>
                        <a:rPr lang="en-US" sz="1600" u="none" strike="noStrike" dirty="0">
                          <a:effectLst/>
                          <a:latin typeface="Cambria" charset="0"/>
                          <a:ea typeface="Cambria" charset="0"/>
                          <a:cs typeface="Cambria" charset="0"/>
                        </a:rPr>
                        <a:t>NP</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2013</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en-US" sz="1600" u="none" strike="noStrike" dirty="0">
                          <a:effectLst/>
                          <a:latin typeface="Cambria" charset="0"/>
                          <a:ea typeface="Cambria" charset="0"/>
                          <a:cs typeface="Cambria" charset="0"/>
                        </a:rPr>
                        <a:t>R461K</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R:1733</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K:6</a:t>
                      </a:r>
                      <a:r>
                        <a:rPr lang="en-US" sz="1600" u="none" strike="noStrike" dirty="0" smtClean="0">
                          <a:effectLst/>
                          <a:latin typeface="Cambria" charset="0"/>
                          <a:ea typeface="Cambria" charset="0"/>
                          <a:cs typeface="Cambria" charset="0"/>
                        </a:rPr>
                        <a:t>;</a:t>
                      </a:r>
                    </a:p>
                    <a:p>
                      <a:pPr algn="ctr" fontAlgn="b"/>
                      <a:r>
                        <a:rPr lang="mr-IN" sz="1600" u="none" strike="noStrike" dirty="0" smtClean="0">
                          <a:effectLst/>
                          <a:latin typeface="Cambria" charset="0"/>
                          <a:ea typeface="Cambria" charset="0"/>
                          <a:cs typeface="Cambria" charset="0"/>
                        </a:rPr>
                        <a:t>R:6728</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en-US" sz="1600" u="none" strike="noStrike" dirty="0" smtClean="0">
                          <a:effectLst/>
                          <a:latin typeface="Cambria" charset="0"/>
                          <a:ea typeface="Cambria" charset="0"/>
                          <a:cs typeface="Cambria" charset="0"/>
                        </a:rPr>
                        <a:t>*</a:t>
                      </a:r>
                      <a:r>
                        <a:rPr lang="mr-IN" sz="1600" u="none" strike="noStrike" dirty="0" smtClean="0">
                          <a:effectLst/>
                          <a:latin typeface="Cambria" charset="0"/>
                          <a:ea typeface="Cambria" charset="0"/>
                          <a:cs typeface="Cambria" charset="0"/>
                        </a:rPr>
                        <a:t>K:3;</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R:2900</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K:3;</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R:2867</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K:1;</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R:2559</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R:3076</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K:8;</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R:2733</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K:14;</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R:2844</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fi-FI" sz="1600" u="none" strike="noStrike" dirty="0">
                          <a:effectLst/>
                          <a:latin typeface="Cambria" charset="0"/>
                          <a:ea typeface="Cambria" charset="0"/>
                          <a:cs typeface="Cambria" charset="0"/>
                        </a:rPr>
                        <a:t>K:4</a:t>
                      </a:r>
                      <a:r>
                        <a:rPr lang="fi-FI" sz="1600" u="none" strike="noStrike" dirty="0" smtClean="0">
                          <a:effectLst/>
                          <a:latin typeface="Cambria" charset="0"/>
                          <a:ea typeface="Cambria" charset="0"/>
                          <a:cs typeface="Cambria" charset="0"/>
                        </a:rPr>
                        <a:t>;</a:t>
                      </a:r>
                    </a:p>
                    <a:p>
                      <a:pPr algn="ctr" fontAlgn="b"/>
                      <a:r>
                        <a:rPr lang="fi-FI" sz="1600" u="none" strike="noStrike" dirty="0" smtClean="0">
                          <a:effectLst/>
                          <a:latin typeface="Cambria" charset="0"/>
                          <a:ea typeface="Cambria" charset="0"/>
                          <a:cs typeface="Cambria" charset="0"/>
                        </a:rPr>
                        <a:t>R:3962</a:t>
                      </a:r>
                      <a:endParaRPr lang="fi-FI"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nb-NO" sz="1600" u="none" strike="noStrike" dirty="0">
                          <a:effectLst/>
                          <a:latin typeface="Cambria" charset="0"/>
                          <a:ea typeface="Cambria" charset="0"/>
                          <a:cs typeface="Cambria" charset="0"/>
                        </a:rPr>
                        <a:t>17.99</a:t>
                      </a:r>
                      <a:endParaRPr lang="nb-NO"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en-US" sz="1600" b="0" i="0" u="none" strike="noStrike" dirty="0" smtClean="0">
                          <a:solidFill>
                            <a:srgbClr val="000000"/>
                          </a:solidFill>
                          <a:effectLst/>
                          <a:latin typeface="Cambria" charset="0"/>
                          <a:ea typeface="Cambria" charset="0"/>
                          <a:cs typeface="Cambria" charset="0"/>
                        </a:rPr>
                        <a:t>--</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r>
              <a:tr h="495627">
                <a:tc>
                  <a:txBody>
                    <a:bodyPr/>
                    <a:lstStyle/>
                    <a:p>
                      <a:pPr algn="ctr" fontAlgn="b"/>
                      <a:r>
                        <a:rPr lang="en-US" sz="1600" u="none" strike="noStrike" dirty="0">
                          <a:effectLst/>
                          <a:latin typeface="Cambria" charset="0"/>
                          <a:ea typeface="Cambria" charset="0"/>
                          <a:cs typeface="Cambria" charset="0"/>
                        </a:rPr>
                        <a:t>NS1</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is-IS" sz="1600" u="none" strike="noStrike">
                          <a:effectLst/>
                          <a:latin typeface="Cambria" charset="0"/>
                          <a:ea typeface="Cambria" charset="0"/>
                          <a:cs typeface="Cambria" charset="0"/>
                        </a:rPr>
                        <a:t>2012</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en-US" sz="1600" u="none" strike="noStrike" dirty="0">
                          <a:effectLst/>
                          <a:latin typeface="Cambria" charset="0"/>
                          <a:ea typeface="Cambria" charset="0"/>
                          <a:cs typeface="Cambria" charset="0"/>
                        </a:rPr>
                        <a:t>R37H</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H:3</a:t>
                      </a:r>
                      <a:r>
                        <a:rPr lang="mr-IN" sz="1600" u="none" strike="noStrike" dirty="0" smtClean="0">
                          <a:effectLst/>
                          <a:latin typeface="Cambria" charset="0"/>
                          <a:ea typeface="Cambria" charset="0"/>
                          <a:cs typeface="Cambria" charset="0"/>
                        </a:rPr>
                        <a:t>;</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R:1759</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marL="0" marR="0" indent="0" algn="ctr" defTabSz="3291279" rtl="0" eaLnBrk="1" fontAlgn="b" latinLnBrk="0" hangingPunct="1">
                        <a:lnSpc>
                          <a:spcPct val="100000"/>
                        </a:lnSpc>
                        <a:spcBef>
                          <a:spcPts val="0"/>
                        </a:spcBef>
                        <a:spcAft>
                          <a:spcPts val="0"/>
                        </a:spcAft>
                        <a:buClrTx/>
                        <a:buSzTx/>
                        <a:buFontTx/>
                        <a:buNone/>
                        <a:tabLst/>
                        <a:defRPr/>
                      </a:pPr>
                      <a:r>
                        <a:rPr lang="mr-IN" sz="1600" u="none" strike="noStrike" dirty="0" smtClean="0">
                          <a:effectLst/>
                          <a:latin typeface="Cambria" charset="0"/>
                          <a:ea typeface="Cambria" charset="0"/>
                          <a:cs typeface="Cambria" charset="0"/>
                        </a:rPr>
                        <a:t>H:1</a:t>
                      </a:r>
                      <a:r>
                        <a:rPr lang="en-US" sz="1600" u="none" strike="noStrike" dirty="0" smtClean="0">
                          <a:effectLst/>
                          <a:latin typeface="Cambria" charset="0"/>
                          <a:ea typeface="Cambria" charset="0"/>
                          <a:cs typeface="Cambria" charset="0"/>
                        </a:rPr>
                        <a:t>;</a:t>
                      </a:r>
                    </a:p>
                    <a:p>
                      <a:pPr algn="ctr" fontAlgn="b"/>
                      <a:r>
                        <a:rPr lang="mr-IN" sz="1600" u="none" strike="noStrike" dirty="0" smtClean="0">
                          <a:effectLst/>
                          <a:latin typeface="Cambria" charset="0"/>
                          <a:ea typeface="Cambria" charset="0"/>
                          <a:cs typeface="Cambria" charset="0"/>
                        </a:rPr>
                        <a:t>R:6355</a:t>
                      </a:r>
                      <a:endParaRPr lang="en-US" sz="1600" u="none" strike="noStrike" dirty="0" smtClean="0">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H:1;</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R:3001</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R:2952</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is-IS" sz="1600" u="none" strike="noStrike">
                          <a:effectLst/>
                          <a:latin typeface="Cambria" charset="0"/>
                          <a:ea typeface="Cambria" charset="0"/>
                          <a:cs typeface="Cambria" charset="0"/>
                        </a:rPr>
                        <a:t>R:2560</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en-US" sz="1600" u="none" strike="noStrike" dirty="0" smtClean="0">
                          <a:effectLst/>
                          <a:latin typeface="Cambria" charset="0"/>
                          <a:ea typeface="Cambria" charset="0"/>
                          <a:cs typeface="Cambria" charset="0"/>
                        </a:rPr>
                        <a:t>*</a:t>
                      </a:r>
                      <a:r>
                        <a:rPr lang="mr-IN" sz="1600" u="none" strike="noStrike" dirty="0" smtClean="0">
                          <a:effectLst/>
                          <a:latin typeface="Cambria" charset="0"/>
                          <a:ea typeface="Cambria" charset="0"/>
                          <a:cs typeface="Cambria" charset="0"/>
                        </a:rPr>
                        <a:t>H:1;</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R:3074</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is-IS" sz="1600" u="none" strike="noStrike">
                          <a:effectLst/>
                          <a:latin typeface="Cambria" charset="0"/>
                          <a:ea typeface="Cambria" charset="0"/>
                          <a:cs typeface="Cambria" charset="0"/>
                        </a:rPr>
                        <a:t>H:1</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R:2798</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is-IS" sz="1600" u="none" strike="noStrike" smtClean="0">
                          <a:effectLst/>
                          <a:latin typeface="Cambria" charset="0"/>
                          <a:ea typeface="Cambria" charset="0"/>
                          <a:cs typeface="Cambria" charset="0"/>
                        </a:rPr>
                        <a:t>R:2823</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R:3955</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hr-HR" sz="1600" u="none" strike="noStrike" dirty="0">
                          <a:effectLst/>
                          <a:latin typeface="Cambria" charset="0"/>
                          <a:ea typeface="Cambria" charset="0"/>
                          <a:cs typeface="Cambria" charset="0"/>
                        </a:rPr>
                        <a:t>16.48</a:t>
                      </a:r>
                      <a:endParaRPr lang="hr-HR"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marL="0" marR="0" indent="0" algn="ctr" defTabSz="3291279"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mbria" charset="0"/>
                          <a:ea typeface="Cambria" charset="0"/>
                          <a:cs typeface="Cambria" charset="0"/>
                        </a:rPr>
                        <a:t>--</a:t>
                      </a:r>
                    </a:p>
                  </a:txBody>
                  <a:tcPr marL="3173" marR="3173" marT="3173" marB="0" anchor="ctr">
                    <a:solidFill>
                      <a:schemeClr val="accent1">
                        <a:lumMod val="40000"/>
                        <a:lumOff val="60000"/>
                      </a:schemeClr>
                    </a:solidFill>
                  </a:tcPr>
                </a:tc>
              </a:tr>
              <a:tr h="568186">
                <a:tc>
                  <a:txBody>
                    <a:bodyPr/>
                    <a:lstStyle/>
                    <a:p>
                      <a:pPr algn="ctr" fontAlgn="b"/>
                      <a:r>
                        <a:rPr lang="en-US" sz="1600" u="none" strike="noStrike" dirty="0">
                          <a:effectLst/>
                          <a:latin typeface="Cambria" charset="0"/>
                          <a:ea typeface="Cambria" charset="0"/>
                          <a:cs typeface="Cambria" charset="0"/>
                        </a:rPr>
                        <a:t>PA</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2012</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en-US" sz="1600" u="none" strike="noStrike" dirty="0">
                          <a:effectLst/>
                          <a:latin typeface="Cambria" charset="0"/>
                          <a:ea typeface="Cambria" charset="0"/>
                          <a:cs typeface="Cambria" charset="0"/>
                        </a:rPr>
                        <a:t>V90I</a:t>
                      </a:r>
                      <a:endParaRPr lang="en-US"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en-US" sz="1600" u="none" strike="noStrike" dirty="0" smtClean="0">
                          <a:effectLst/>
                          <a:latin typeface="Cambria" charset="0"/>
                          <a:ea typeface="Cambria" charset="0"/>
                          <a:cs typeface="Cambria" charset="0"/>
                        </a:rPr>
                        <a:t>*</a:t>
                      </a:r>
                      <a:r>
                        <a:rPr lang="mr-IN" sz="1600" u="none" strike="noStrike" dirty="0" smtClean="0">
                          <a:effectLst/>
                          <a:latin typeface="Cambria" charset="0"/>
                          <a:ea typeface="Cambria" charset="0"/>
                          <a:cs typeface="Cambria" charset="0"/>
                        </a:rPr>
                        <a:t>I:5;</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V:1788</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I:6</a:t>
                      </a:r>
                      <a:r>
                        <a:rPr lang="mr-IN" sz="1600" u="none" strike="noStrike" dirty="0" smtClean="0">
                          <a:effectLst/>
                          <a:latin typeface="Cambria" charset="0"/>
                          <a:ea typeface="Cambria" charset="0"/>
                          <a:cs typeface="Cambria" charset="0"/>
                        </a:rPr>
                        <a:t>;</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V:6125</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I:8</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V:2795</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I:10</a:t>
                      </a:r>
                      <a:r>
                        <a:rPr lang="mr-IN" sz="1600" u="none" strike="noStrike" dirty="0" smtClean="0">
                          <a:effectLst/>
                          <a:latin typeface="Cambria" charset="0"/>
                          <a:ea typeface="Cambria" charset="0"/>
                          <a:cs typeface="Cambria" charset="0"/>
                        </a:rPr>
                        <a:t>;</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V:2718</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I:14</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V:2442</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I:5</a:t>
                      </a:r>
                      <a:r>
                        <a:rPr lang="mr-IN" sz="1600" u="none" strike="noStrike" dirty="0" smtClean="0">
                          <a:effectLst/>
                          <a:latin typeface="Cambria" charset="0"/>
                          <a:ea typeface="Cambria" charset="0"/>
                          <a:cs typeface="Cambria" charset="0"/>
                        </a:rPr>
                        <a:t>;</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V:2933</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I:3</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V:2623</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I:22</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V:2708</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I:11</a:t>
                      </a:r>
                      <a:r>
                        <a:rPr lang="mr-IN" sz="1600" u="none" strike="noStrike" dirty="0" smtClean="0">
                          <a:effectLst/>
                          <a:latin typeface="Cambria" charset="0"/>
                          <a:ea typeface="Cambria" charset="0"/>
                          <a:cs typeface="Cambria" charset="0"/>
                        </a:rPr>
                        <a:t>;</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V:3850</a:t>
                      </a:r>
                      <a:endParaRPr lang="mr-IN"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algn="ctr" fontAlgn="b"/>
                      <a:r>
                        <a:rPr lang="hr-HR" sz="1600" u="none" strike="noStrike" dirty="0">
                          <a:effectLst/>
                          <a:latin typeface="Cambria" charset="0"/>
                          <a:ea typeface="Cambria" charset="0"/>
                          <a:cs typeface="Cambria" charset="0"/>
                        </a:rPr>
                        <a:t>23.68</a:t>
                      </a:r>
                      <a:endParaRPr lang="hr-HR" sz="1600" b="0" i="0" u="none" strike="noStrike" dirty="0">
                        <a:solidFill>
                          <a:srgbClr val="000000"/>
                        </a:solidFill>
                        <a:effectLst/>
                        <a:latin typeface="Cambria" charset="0"/>
                        <a:ea typeface="Cambria" charset="0"/>
                        <a:cs typeface="Cambria" charset="0"/>
                      </a:endParaRPr>
                    </a:p>
                  </a:txBody>
                  <a:tcPr marL="3173" marR="3173" marT="3173" marB="0" anchor="ctr">
                    <a:solidFill>
                      <a:schemeClr val="accent3">
                        <a:lumMod val="40000"/>
                        <a:lumOff val="60000"/>
                      </a:schemeClr>
                    </a:solidFill>
                  </a:tcPr>
                </a:tc>
                <a:tc>
                  <a:txBody>
                    <a:bodyPr/>
                    <a:lstStyle/>
                    <a:p>
                      <a:pPr marL="0" marR="0" indent="0" algn="ctr" defTabSz="3291279"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mbria" charset="0"/>
                          <a:ea typeface="Cambria" charset="0"/>
                          <a:cs typeface="Cambria" charset="0"/>
                        </a:rPr>
                        <a:t>--</a:t>
                      </a:r>
                    </a:p>
                  </a:txBody>
                  <a:tcPr marL="3173" marR="3173" marT="3173" marB="0" anchor="ctr">
                    <a:solidFill>
                      <a:schemeClr val="accent3">
                        <a:lumMod val="40000"/>
                        <a:lumOff val="60000"/>
                      </a:schemeClr>
                    </a:solidFill>
                  </a:tcPr>
                </a:tc>
              </a:tr>
              <a:tr h="492611">
                <a:tc>
                  <a:txBody>
                    <a:bodyPr/>
                    <a:lstStyle/>
                    <a:p>
                      <a:pPr algn="ctr" fontAlgn="b"/>
                      <a:r>
                        <a:rPr lang="en-US" sz="1600" u="none" strike="noStrike" dirty="0">
                          <a:effectLst/>
                          <a:latin typeface="Cambria" charset="0"/>
                          <a:ea typeface="Cambria" charset="0"/>
                          <a:cs typeface="Cambria" charset="0"/>
                        </a:rPr>
                        <a:t>PA</a:t>
                      </a:r>
                      <a:endParaRPr lang="en-US" sz="1600" b="0" i="0" u="none" strike="noStrike" dirty="0">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is-IS" sz="1600" u="none" strike="noStrike" smtClean="0">
                          <a:effectLst/>
                          <a:latin typeface="Cambria" charset="0"/>
                          <a:ea typeface="Cambria" charset="0"/>
                          <a:cs typeface="Cambria" charset="0"/>
                        </a:rPr>
                        <a:t>2011</a:t>
                      </a:r>
                      <a:endParaRPr lang="is-IS"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marL="0" marR="0" indent="0" algn="ctr" defTabSz="3291279" rtl="0" eaLnBrk="1" fontAlgn="b" latinLnBrk="0" hangingPunct="1">
                        <a:lnSpc>
                          <a:spcPct val="100000"/>
                        </a:lnSpc>
                        <a:spcBef>
                          <a:spcPts val="0"/>
                        </a:spcBef>
                        <a:spcAft>
                          <a:spcPts val="0"/>
                        </a:spcAft>
                        <a:buClrTx/>
                        <a:buSzTx/>
                        <a:buFontTx/>
                        <a:buNone/>
                        <a:tabLst/>
                        <a:defRPr/>
                      </a:pPr>
                      <a:r>
                        <a:rPr lang="is-IS" sz="1600" u="none" strike="noStrike" smtClean="0">
                          <a:effectLst/>
                          <a:latin typeface="Cambria" charset="0"/>
                          <a:ea typeface="Cambria" charset="0"/>
                          <a:cs typeface="Cambria" charset="0"/>
                        </a:rPr>
                        <a:t>E327G</a:t>
                      </a:r>
                      <a:endParaRPr lang="is-IS" sz="1600" b="0" i="0" u="none" strike="noStrike" smtClean="0">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E:1758; </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G:5</a:t>
                      </a:r>
                      <a:endParaRPr lang="mr-IN" sz="1600" b="0" i="0" u="none" strike="noStrike" dirty="0">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E:6123;</a:t>
                      </a:r>
                      <a:endParaRPr lang="en-US" sz="1600" u="none" strike="noStrike" dirty="0" smtClean="0">
                        <a:effectLst/>
                        <a:latin typeface="Cambria" charset="0"/>
                        <a:ea typeface="Cambria" charset="0"/>
                        <a:cs typeface="Cambria" charset="0"/>
                      </a:endParaRPr>
                    </a:p>
                    <a:p>
                      <a:pPr algn="ctr" fontAlgn="b"/>
                      <a:r>
                        <a:rPr lang="en-US" sz="1600" u="none" strike="noStrike" dirty="0" smtClean="0">
                          <a:effectLst/>
                          <a:latin typeface="Cambria" charset="0"/>
                          <a:ea typeface="Cambria" charset="0"/>
                          <a:cs typeface="Cambria" charset="0"/>
                        </a:rPr>
                        <a:t>*</a:t>
                      </a:r>
                      <a:r>
                        <a:rPr lang="mr-IN" sz="1600" u="none" strike="noStrike" dirty="0" smtClean="0">
                          <a:effectLst/>
                          <a:latin typeface="Cambria" charset="0"/>
                          <a:ea typeface="Cambria" charset="0"/>
                          <a:cs typeface="Cambria" charset="0"/>
                        </a:rPr>
                        <a:t>G:8</a:t>
                      </a:r>
                      <a:endParaRPr lang="mr-IN" sz="1600" b="0" i="0" u="none" strike="noStrike" dirty="0">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E:2767</a:t>
                      </a:r>
                      <a:r>
                        <a:rPr lang="mr-IN" sz="1600" u="none" strike="noStrike" dirty="0" smtClean="0">
                          <a:effectLst/>
                          <a:latin typeface="Cambria" charset="0"/>
                          <a:ea typeface="Cambria" charset="0"/>
                          <a:cs typeface="Cambria" charset="0"/>
                        </a:rPr>
                        <a:t>; </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G:15</a:t>
                      </a:r>
                      <a:endParaRPr lang="mr-IN" sz="1600" b="0" i="0" u="none" strike="noStrike" dirty="0">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E:2710;</a:t>
                      </a:r>
                      <a:r>
                        <a:rPr lang="en-US" sz="1600" u="none" strike="noStrike" baseline="0" dirty="0" smtClean="0">
                          <a:effectLst/>
                          <a:latin typeface="Cambria" charset="0"/>
                          <a:ea typeface="Cambria" charset="0"/>
                          <a:cs typeface="Cambria" charset="0"/>
                        </a:rPr>
                        <a:t> </a:t>
                      </a:r>
                      <a:r>
                        <a:rPr lang="mr-IN" sz="1600" u="none" strike="noStrike" dirty="0" smtClean="0">
                          <a:effectLst/>
                          <a:latin typeface="Cambria" charset="0"/>
                          <a:ea typeface="Cambria" charset="0"/>
                          <a:cs typeface="Cambria" charset="0"/>
                        </a:rPr>
                        <a:t>G:7</a:t>
                      </a:r>
                      <a:endParaRPr lang="mr-IN" sz="1600" b="0" i="0" u="none" strike="noStrike" dirty="0">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E:2394</a:t>
                      </a:r>
                      <a:r>
                        <a:rPr lang="mr-IN" sz="1600" u="none" strike="noStrike" dirty="0" smtClean="0">
                          <a:effectLst/>
                          <a:latin typeface="Cambria" charset="0"/>
                          <a:ea typeface="Cambria" charset="0"/>
                          <a:cs typeface="Cambria" charset="0"/>
                        </a:rPr>
                        <a:t>; </a:t>
                      </a:r>
                      <a:endParaRPr lang="en-US" sz="1600" u="none" strike="noStrike" dirty="0" smtClean="0">
                        <a:effectLst/>
                        <a:latin typeface="Cambria" charset="0"/>
                        <a:ea typeface="Cambria" charset="0"/>
                        <a:cs typeface="Cambria" charset="0"/>
                      </a:endParaRPr>
                    </a:p>
                    <a:p>
                      <a:pPr algn="ctr" fontAlgn="b"/>
                      <a:r>
                        <a:rPr lang="mr-IN" sz="1600" u="none" strike="noStrike" dirty="0" smtClean="0">
                          <a:effectLst/>
                          <a:latin typeface="Cambria" charset="0"/>
                          <a:ea typeface="Cambria" charset="0"/>
                          <a:cs typeface="Cambria" charset="0"/>
                        </a:rPr>
                        <a:t>G:7</a:t>
                      </a:r>
                      <a:endParaRPr lang="mr-IN" sz="1600" b="0" i="0" u="none" strike="noStrike" dirty="0">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E:2853</a:t>
                      </a:r>
                      <a:r>
                        <a:rPr lang="mr-IN" sz="1600" u="none" strike="noStrike" dirty="0" smtClean="0">
                          <a:effectLst/>
                          <a:latin typeface="Cambria" charset="0"/>
                          <a:ea typeface="Cambria" charset="0"/>
                          <a:cs typeface="Cambria" charset="0"/>
                        </a:rPr>
                        <a:t>; G:9</a:t>
                      </a:r>
                      <a:endParaRPr lang="mr-IN" sz="1600" b="0" i="0" u="none" strike="noStrike" dirty="0">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mr-IN" sz="1600" u="none" strike="noStrike" dirty="0">
                          <a:effectLst/>
                          <a:latin typeface="Cambria" charset="0"/>
                          <a:ea typeface="Cambria" charset="0"/>
                          <a:cs typeface="Cambria" charset="0"/>
                        </a:rPr>
                        <a:t>E:2381</a:t>
                      </a:r>
                      <a:r>
                        <a:rPr lang="mr-IN" sz="1600" u="none" strike="noStrike" dirty="0" smtClean="0">
                          <a:effectLst/>
                          <a:latin typeface="Cambria" charset="0"/>
                          <a:ea typeface="Cambria" charset="0"/>
                          <a:cs typeface="Cambria" charset="0"/>
                        </a:rPr>
                        <a:t>; G:5</a:t>
                      </a:r>
                      <a:endParaRPr lang="mr-IN" sz="1600" b="0" i="0" u="none" strike="noStrike" dirty="0">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mr-IN" sz="1600" u="none" strike="noStrike" dirty="0" smtClean="0">
                          <a:effectLst/>
                          <a:latin typeface="Cambria" charset="0"/>
                          <a:ea typeface="Cambria" charset="0"/>
                          <a:cs typeface="Cambria" charset="0"/>
                        </a:rPr>
                        <a:t>E:2552</a:t>
                      </a:r>
                      <a:r>
                        <a:rPr lang="en-US" sz="1600" u="none" strike="noStrike" dirty="0" smtClean="0">
                          <a:effectLst/>
                          <a:latin typeface="Cambria" charset="0"/>
                          <a:ea typeface="Cambria" charset="0"/>
                          <a:cs typeface="Cambria" charset="0"/>
                        </a:rPr>
                        <a:t>;</a:t>
                      </a:r>
                    </a:p>
                    <a:p>
                      <a:pPr algn="ctr" fontAlgn="b"/>
                      <a:r>
                        <a:rPr lang="mr-IN" sz="1600" u="none" strike="noStrike" dirty="0" err="1" smtClean="0">
                          <a:effectLst/>
                          <a:latin typeface="Cambria" charset="0"/>
                          <a:ea typeface="Cambria" charset="0"/>
                          <a:cs typeface="Cambria" charset="0"/>
                        </a:rPr>
                        <a:t>G</a:t>
                      </a:r>
                      <a:r>
                        <a:rPr lang="mr-IN" sz="1600" u="none" strike="noStrike" dirty="0" smtClean="0">
                          <a:effectLst/>
                          <a:latin typeface="Cambria" charset="0"/>
                          <a:ea typeface="Cambria" charset="0"/>
                          <a:cs typeface="Cambria" charset="0"/>
                        </a:rPr>
                        <a:t>:</a:t>
                      </a:r>
                      <a:r>
                        <a:rPr lang="en-US" sz="1600" u="none" strike="noStrike" dirty="0" smtClean="0">
                          <a:effectLst/>
                          <a:latin typeface="Cambria" charset="0"/>
                          <a:ea typeface="Cambria" charset="0"/>
                          <a:cs typeface="Cambria" charset="0"/>
                        </a:rPr>
                        <a:t>4</a:t>
                      </a:r>
                      <a:endParaRPr lang="mr-IN" sz="1600" b="0" i="0" u="none" strike="noStrike" dirty="0">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mr-IN" sz="1600" u="none" strike="noStrike" smtClean="0">
                          <a:effectLst/>
                          <a:latin typeface="Cambria" charset="0"/>
                          <a:ea typeface="Cambria" charset="0"/>
                          <a:cs typeface="Cambria" charset="0"/>
                        </a:rPr>
                        <a:t>E:3848;</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G:3</a:t>
                      </a:r>
                      <a:endParaRPr lang="mr-IN"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hr-HR" sz="1600" u="none" strike="noStrike">
                          <a:effectLst/>
                          <a:latin typeface="Cambria" charset="0"/>
                          <a:ea typeface="Cambria" charset="0"/>
                          <a:cs typeface="Cambria" charset="0"/>
                        </a:rPr>
                        <a:t>12.82</a:t>
                      </a:r>
                      <a:endParaRPr lang="hr-HR"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marL="0" marR="0" indent="0" algn="ctr" defTabSz="3291279" rtl="0" eaLnBrk="1" fontAlgn="b" latinLnBrk="0" hangingPunct="1">
                        <a:lnSpc>
                          <a:spcPct val="100000"/>
                        </a:lnSpc>
                        <a:spcBef>
                          <a:spcPts val="0"/>
                        </a:spcBef>
                        <a:spcAft>
                          <a:spcPts val="0"/>
                        </a:spcAft>
                        <a:buClrTx/>
                        <a:buSzTx/>
                        <a:buFontTx/>
                        <a:buNone/>
                        <a:tabLst/>
                        <a:defRPr/>
                      </a:pPr>
                      <a:r>
                        <a:rPr lang="en-US" sz="1600" b="0" i="0" u="none" strike="noStrike" smtClean="0">
                          <a:solidFill>
                            <a:srgbClr val="000000"/>
                          </a:solidFill>
                          <a:effectLst/>
                          <a:latin typeface="Cambria" charset="0"/>
                          <a:ea typeface="Cambria" charset="0"/>
                          <a:cs typeface="Cambria" charset="0"/>
                        </a:rPr>
                        <a:t>--</a:t>
                      </a:r>
                      <a:r>
                        <a:rPr lang="sk-SK" sz="1600" b="0" u="none" strike="noStrike">
                          <a:effectLst/>
                          <a:latin typeface="Cambria" charset="0"/>
                          <a:ea typeface="Cambria" charset="0"/>
                          <a:cs typeface="Cambria" charset="0"/>
                        </a:rPr>
                        <a:t> </a:t>
                      </a:r>
                      <a:endParaRPr lang="sk-SK"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r>
              <a:tr h="495627">
                <a:tc>
                  <a:txBody>
                    <a:bodyPr/>
                    <a:lstStyle/>
                    <a:p>
                      <a:pPr algn="ctr" fontAlgn="b"/>
                      <a:r>
                        <a:rPr lang="hr-HR" sz="1600" u="none" strike="noStrike">
                          <a:effectLst/>
                          <a:latin typeface="Cambria" charset="0"/>
                          <a:ea typeface="Cambria" charset="0"/>
                          <a:cs typeface="Cambria" charset="0"/>
                        </a:rPr>
                        <a:t>PB1</a:t>
                      </a:r>
                      <a:endParaRPr lang="hr-HR"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is-IS" sz="1600" u="none" strike="noStrike">
                          <a:effectLst/>
                          <a:latin typeface="Cambria" charset="0"/>
                          <a:ea typeface="Cambria" charset="0"/>
                          <a:cs typeface="Cambria" charset="0"/>
                        </a:rPr>
                        <a:t>2013</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tr-TR" sz="1600" u="none" strike="noStrike">
                          <a:effectLst/>
                          <a:latin typeface="Cambria" charset="0"/>
                          <a:ea typeface="Cambria" charset="0"/>
                          <a:cs typeface="Cambria" charset="0"/>
                        </a:rPr>
                        <a:t>Y30H</a:t>
                      </a:r>
                      <a:endParaRPr lang="tr-TR"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a:effectLst/>
                          <a:latin typeface="Cambria" charset="0"/>
                          <a:ea typeface="Cambria" charset="0"/>
                          <a:cs typeface="Cambria" charset="0"/>
                        </a:rPr>
                        <a:t>Y:1753</a:t>
                      </a:r>
                      <a:r>
                        <a:rPr lang="mr-IN" sz="1600" u="none" strike="noStrike" smtClean="0">
                          <a:effectLst/>
                          <a:latin typeface="Cambria" charset="0"/>
                          <a:ea typeface="Cambria" charset="0"/>
                          <a:cs typeface="Cambria" charset="0"/>
                        </a:rPr>
                        <a:t>;</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H:2</a:t>
                      </a:r>
                      <a:endParaRPr lang="mr-IN"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smtClean="0">
                          <a:effectLst/>
                          <a:latin typeface="Cambria" charset="0"/>
                          <a:ea typeface="Cambria" charset="0"/>
                          <a:cs typeface="Cambria" charset="0"/>
                        </a:rPr>
                        <a:t>H:1;</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Y:5896</a:t>
                      </a:r>
                      <a:endParaRPr lang="mr-IN"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a:effectLst/>
                          <a:latin typeface="Cambria" charset="0"/>
                          <a:ea typeface="Cambria" charset="0"/>
                          <a:cs typeface="Cambria" charset="0"/>
                        </a:rPr>
                        <a:t>Y:2771</a:t>
                      </a:r>
                      <a:r>
                        <a:rPr lang="mr-IN" sz="1600" u="none" strike="noStrike" smtClean="0">
                          <a:effectLst/>
                          <a:latin typeface="Cambria" charset="0"/>
                          <a:ea typeface="Cambria" charset="0"/>
                          <a:cs typeface="Cambria" charset="0"/>
                        </a:rPr>
                        <a:t>;</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H:1</a:t>
                      </a:r>
                      <a:endParaRPr lang="mr-IN"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smtClean="0">
                          <a:effectLst/>
                          <a:latin typeface="Cambria" charset="0"/>
                          <a:ea typeface="Cambria" charset="0"/>
                          <a:cs typeface="Cambria" charset="0"/>
                        </a:rPr>
                        <a:t>Y:2682;</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H:1</a:t>
                      </a:r>
                      <a:endParaRPr lang="mr-IN"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tr-TR" sz="1600" u="none" strike="noStrike">
                          <a:effectLst/>
                          <a:latin typeface="Cambria" charset="0"/>
                          <a:ea typeface="Cambria" charset="0"/>
                          <a:cs typeface="Cambria" charset="0"/>
                        </a:rPr>
                        <a:t>Y:2396</a:t>
                      </a:r>
                      <a:endParaRPr lang="tr-TR"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smtClean="0">
                          <a:effectLst/>
                          <a:latin typeface="Cambria" charset="0"/>
                          <a:ea typeface="Cambria" charset="0"/>
                          <a:cs typeface="Cambria" charset="0"/>
                        </a:rPr>
                        <a:t>Y:2919;</a:t>
                      </a:r>
                      <a:endParaRPr lang="en-US" sz="1600" u="none" strike="noStrike" smtClean="0">
                        <a:effectLst/>
                        <a:latin typeface="Cambria" charset="0"/>
                        <a:ea typeface="Cambria" charset="0"/>
                        <a:cs typeface="Cambria" charset="0"/>
                      </a:endParaRPr>
                    </a:p>
                    <a:p>
                      <a:pPr algn="ctr" fontAlgn="b"/>
                      <a:r>
                        <a:rPr lang="en-US" sz="1600" u="none" strike="noStrike" smtClean="0">
                          <a:effectLst/>
                          <a:latin typeface="Cambria" charset="0"/>
                          <a:ea typeface="Cambria" charset="0"/>
                          <a:cs typeface="Cambria" charset="0"/>
                        </a:rPr>
                        <a:t>*</a:t>
                      </a:r>
                      <a:r>
                        <a:rPr lang="mr-IN" sz="1600" u="none" strike="noStrike" smtClean="0">
                          <a:effectLst/>
                          <a:latin typeface="Cambria" charset="0"/>
                          <a:ea typeface="Cambria" charset="0"/>
                          <a:cs typeface="Cambria" charset="0"/>
                        </a:rPr>
                        <a:t>H:4</a:t>
                      </a:r>
                      <a:endParaRPr lang="mr-IN"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is-IS" sz="1600" u="none" strike="noStrike">
                          <a:effectLst/>
                          <a:latin typeface="Cambria" charset="0"/>
                          <a:ea typeface="Cambria" charset="0"/>
                          <a:cs typeface="Cambria" charset="0"/>
                        </a:rPr>
                        <a:t>Y:2633</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H:3</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is-IS" sz="1600" u="none" strike="noStrike">
                          <a:effectLst/>
                          <a:latin typeface="Cambria" charset="0"/>
                          <a:ea typeface="Cambria" charset="0"/>
                          <a:cs typeface="Cambria" charset="0"/>
                        </a:rPr>
                        <a:t>Y:2733</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H:6</a:t>
                      </a:r>
                      <a:endParaRPr lang="is-IS"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mr-IN" sz="1600" u="none" strike="noStrike">
                          <a:effectLst/>
                          <a:latin typeface="Cambria" charset="0"/>
                          <a:ea typeface="Cambria" charset="0"/>
                          <a:cs typeface="Cambria" charset="0"/>
                        </a:rPr>
                        <a:t>Y:3779</a:t>
                      </a:r>
                      <a:r>
                        <a:rPr lang="mr-IN" sz="1600" u="none" strike="noStrike" smtClean="0">
                          <a:effectLst/>
                          <a:latin typeface="Cambria" charset="0"/>
                          <a:ea typeface="Cambria" charset="0"/>
                          <a:cs typeface="Cambria" charset="0"/>
                        </a:rPr>
                        <a:t>;</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H:1</a:t>
                      </a:r>
                      <a:endParaRPr lang="mr-IN"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algn="ctr" fontAlgn="b"/>
                      <a:r>
                        <a:rPr lang="nb-NO" sz="1600" u="none" strike="noStrike">
                          <a:effectLst/>
                          <a:latin typeface="Cambria" charset="0"/>
                          <a:ea typeface="Cambria" charset="0"/>
                          <a:cs typeface="Cambria" charset="0"/>
                        </a:rPr>
                        <a:t>5.52</a:t>
                      </a:r>
                      <a:endParaRPr lang="nb-NO" sz="1600" b="0" i="0" u="none" strike="noStrike">
                        <a:solidFill>
                          <a:srgbClr val="000000"/>
                        </a:solidFill>
                        <a:effectLst/>
                        <a:latin typeface="Cambria" charset="0"/>
                        <a:ea typeface="Cambria" charset="0"/>
                        <a:cs typeface="Cambria" charset="0"/>
                      </a:endParaRPr>
                    </a:p>
                  </a:txBody>
                  <a:tcPr marL="3173" marR="3173" marT="3173" marB="0" anchor="ctr">
                    <a:solidFill>
                      <a:schemeClr val="accent1">
                        <a:lumMod val="40000"/>
                        <a:lumOff val="60000"/>
                      </a:schemeClr>
                    </a:solidFill>
                  </a:tcPr>
                </a:tc>
                <a:tc>
                  <a:txBody>
                    <a:bodyPr/>
                    <a:lstStyle/>
                    <a:p>
                      <a:pPr marL="0" marR="0" indent="0" algn="ctr" defTabSz="3291279" rtl="0" eaLnBrk="1" fontAlgn="b" latinLnBrk="0" hangingPunct="1">
                        <a:lnSpc>
                          <a:spcPct val="100000"/>
                        </a:lnSpc>
                        <a:spcBef>
                          <a:spcPts val="0"/>
                        </a:spcBef>
                        <a:spcAft>
                          <a:spcPts val="0"/>
                        </a:spcAft>
                        <a:buClrTx/>
                        <a:buSzTx/>
                        <a:buFontTx/>
                        <a:buNone/>
                        <a:tabLst/>
                        <a:defRPr/>
                      </a:pPr>
                      <a:r>
                        <a:rPr lang="en-US" sz="1600" b="0" i="0" u="none" strike="noStrike" smtClean="0">
                          <a:solidFill>
                            <a:srgbClr val="000000"/>
                          </a:solidFill>
                          <a:effectLst/>
                          <a:latin typeface="Cambria" charset="0"/>
                          <a:ea typeface="Cambria" charset="0"/>
                          <a:cs typeface="Cambria" charset="0"/>
                        </a:rPr>
                        <a:t>--</a:t>
                      </a:r>
                    </a:p>
                  </a:txBody>
                  <a:tcPr marL="3173" marR="3173" marT="3173" marB="0" anchor="ctr">
                    <a:solidFill>
                      <a:schemeClr val="accent1">
                        <a:lumMod val="40000"/>
                        <a:lumOff val="60000"/>
                      </a:schemeClr>
                    </a:solidFill>
                  </a:tcPr>
                </a:tc>
              </a:tr>
              <a:tr h="567005">
                <a:tc>
                  <a:txBody>
                    <a:bodyPr/>
                    <a:lstStyle/>
                    <a:p>
                      <a:pPr algn="ctr" fontAlgn="b"/>
                      <a:r>
                        <a:rPr lang="hr-HR" sz="1600" u="none" strike="noStrike">
                          <a:effectLst/>
                          <a:latin typeface="Cambria" charset="0"/>
                          <a:ea typeface="Cambria" charset="0"/>
                          <a:cs typeface="Cambria" charset="0"/>
                        </a:rPr>
                        <a:t>PB1</a:t>
                      </a:r>
                      <a:endParaRPr lang="hr-HR"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2011</a:t>
                      </a:r>
                      <a:endParaRPr lang="is-IS"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it-IT" sz="1600" u="none" strike="noStrike">
                          <a:effectLst/>
                          <a:latin typeface="Cambria" charset="0"/>
                          <a:ea typeface="Cambria" charset="0"/>
                          <a:cs typeface="Cambria" charset="0"/>
                        </a:rPr>
                        <a:t>N105S</a:t>
                      </a:r>
                      <a:endParaRPr lang="it-IT"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mr-IN" sz="1600" u="none" strike="noStrike">
                          <a:effectLst/>
                          <a:latin typeface="Cambria" charset="0"/>
                          <a:ea typeface="Cambria" charset="0"/>
                          <a:cs typeface="Cambria" charset="0"/>
                        </a:rPr>
                        <a:t>S:5</a:t>
                      </a:r>
                      <a:r>
                        <a:rPr lang="mr-IN" sz="1600" u="none" strike="noStrike" smtClean="0">
                          <a:effectLst/>
                          <a:latin typeface="Cambria" charset="0"/>
                          <a:ea typeface="Cambria" charset="0"/>
                          <a:cs typeface="Cambria" charset="0"/>
                        </a:rPr>
                        <a:t>;</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N:1746</a:t>
                      </a:r>
                      <a:endParaRPr lang="mr-IN"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en-US" sz="1600" u="none" strike="noStrike" smtClean="0">
                          <a:effectLst/>
                          <a:latin typeface="Cambria" charset="0"/>
                          <a:ea typeface="Cambria" charset="0"/>
                          <a:cs typeface="Cambria" charset="0"/>
                        </a:rPr>
                        <a:t>*</a:t>
                      </a:r>
                      <a:r>
                        <a:rPr lang="mr-IN" sz="1600" u="none" strike="noStrike" smtClean="0">
                          <a:effectLst/>
                          <a:latin typeface="Cambria" charset="0"/>
                          <a:ea typeface="Cambria" charset="0"/>
                          <a:cs typeface="Cambria" charset="0"/>
                        </a:rPr>
                        <a:t>S:5</a:t>
                      </a:r>
                      <a:r>
                        <a:rPr lang="en-US" sz="1600" u="none" strike="noStrike" smtClean="0">
                          <a:effectLst/>
                          <a:latin typeface="Cambria" charset="0"/>
                          <a:ea typeface="Cambria" charset="0"/>
                          <a:cs typeface="Cambria" charset="0"/>
                        </a:rPr>
                        <a:t>;</a:t>
                      </a:r>
                    </a:p>
                    <a:p>
                      <a:pPr algn="ctr" fontAlgn="b"/>
                      <a:r>
                        <a:rPr lang="mr-IN" sz="1600" u="none" strike="noStrike" smtClean="0">
                          <a:effectLst/>
                          <a:latin typeface="Cambria" charset="0"/>
                          <a:ea typeface="Cambria" charset="0"/>
                          <a:cs typeface="Cambria" charset="0"/>
                        </a:rPr>
                        <a:t>N:5890</a:t>
                      </a:r>
                      <a:endParaRPr lang="mr-IN"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mr-IN" sz="1600" u="none" strike="noStrike" smtClean="0">
                          <a:effectLst/>
                          <a:latin typeface="Cambria" charset="0"/>
                          <a:ea typeface="Cambria" charset="0"/>
                          <a:cs typeface="Cambria" charset="0"/>
                        </a:rPr>
                        <a:t>N:2751;</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S:13</a:t>
                      </a:r>
                      <a:endParaRPr lang="mr-IN"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S:3</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N:2663</a:t>
                      </a:r>
                      <a:endParaRPr lang="is-IS"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mr-IN" sz="1600" u="none" strike="noStrike">
                          <a:effectLst/>
                          <a:latin typeface="Cambria" charset="0"/>
                          <a:ea typeface="Cambria" charset="0"/>
                          <a:cs typeface="Cambria" charset="0"/>
                        </a:rPr>
                        <a:t>S:6</a:t>
                      </a:r>
                      <a:r>
                        <a:rPr lang="mr-IN" sz="1600" u="none" strike="noStrike" smtClean="0">
                          <a:effectLst/>
                          <a:latin typeface="Cambria" charset="0"/>
                          <a:ea typeface="Cambria" charset="0"/>
                          <a:cs typeface="Cambria" charset="0"/>
                        </a:rPr>
                        <a:t>;</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N:2354</a:t>
                      </a:r>
                      <a:endParaRPr lang="mr-IN"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mr-IN" sz="1600" u="none" strike="noStrike">
                          <a:effectLst/>
                          <a:latin typeface="Cambria" charset="0"/>
                          <a:ea typeface="Cambria" charset="0"/>
                          <a:cs typeface="Cambria" charset="0"/>
                        </a:rPr>
                        <a:t>N:2901</a:t>
                      </a:r>
                      <a:r>
                        <a:rPr lang="mr-IN" sz="1600" u="none" strike="noStrike" smtClean="0">
                          <a:effectLst/>
                          <a:latin typeface="Cambria" charset="0"/>
                          <a:ea typeface="Cambria" charset="0"/>
                          <a:cs typeface="Cambria" charset="0"/>
                        </a:rPr>
                        <a:t>;</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S:5</a:t>
                      </a:r>
                      <a:endParaRPr lang="mr-IN"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N:2601</a:t>
                      </a:r>
                      <a:endParaRPr lang="is-IS"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S:3</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N:2726</a:t>
                      </a:r>
                      <a:endParaRPr lang="is-IS"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mr-IN" sz="1600" u="none" strike="noStrike">
                          <a:effectLst/>
                          <a:latin typeface="Cambria" charset="0"/>
                          <a:ea typeface="Cambria" charset="0"/>
                          <a:cs typeface="Cambria" charset="0"/>
                        </a:rPr>
                        <a:t>S:6</a:t>
                      </a:r>
                      <a:r>
                        <a:rPr lang="mr-IN" sz="1600" u="none" strike="noStrike" smtClean="0">
                          <a:effectLst/>
                          <a:latin typeface="Cambria" charset="0"/>
                          <a:ea typeface="Cambria" charset="0"/>
                          <a:cs typeface="Cambria" charset="0"/>
                        </a:rPr>
                        <a:t>;</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N:3767</a:t>
                      </a:r>
                      <a:endParaRPr lang="mr-IN"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algn="ctr" fontAlgn="b"/>
                      <a:r>
                        <a:rPr lang="is-IS" sz="1600" u="none" strike="noStrike">
                          <a:effectLst/>
                          <a:latin typeface="Cambria" charset="0"/>
                          <a:ea typeface="Cambria" charset="0"/>
                          <a:cs typeface="Cambria" charset="0"/>
                        </a:rPr>
                        <a:t>11.04</a:t>
                      </a:r>
                      <a:endParaRPr lang="is-IS"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c>
                  <a:txBody>
                    <a:bodyPr/>
                    <a:lstStyle/>
                    <a:p>
                      <a:pPr marL="0" marR="0" indent="0" algn="ctr" defTabSz="3291279" rtl="0" eaLnBrk="1" fontAlgn="b" latinLnBrk="0" hangingPunct="1">
                        <a:lnSpc>
                          <a:spcPct val="100000"/>
                        </a:lnSpc>
                        <a:spcBef>
                          <a:spcPts val="0"/>
                        </a:spcBef>
                        <a:spcAft>
                          <a:spcPts val="0"/>
                        </a:spcAft>
                        <a:buClrTx/>
                        <a:buSzTx/>
                        <a:buFontTx/>
                        <a:buNone/>
                        <a:tabLst/>
                        <a:defRPr/>
                      </a:pPr>
                      <a:r>
                        <a:rPr lang="en-US" sz="1600" b="0" i="0" u="none" strike="noStrike" smtClean="0">
                          <a:solidFill>
                            <a:srgbClr val="000000"/>
                          </a:solidFill>
                          <a:effectLst/>
                          <a:latin typeface="Cambria" charset="0"/>
                          <a:ea typeface="Cambria" charset="0"/>
                          <a:cs typeface="Cambria" charset="0"/>
                        </a:rPr>
                        <a:t>--</a:t>
                      </a:r>
                      <a:r>
                        <a:rPr lang="sk-SK" sz="1600" b="0" u="none" strike="noStrike">
                          <a:effectLst/>
                          <a:latin typeface="Cambria" charset="0"/>
                          <a:ea typeface="Cambria" charset="0"/>
                          <a:cs typeface="Cambria" charset="0"/>
                        </a:rPr>
                        <a:t> </a:t>
                      </a:r>
                      <a:endParaRPr lang="sk-SK" sz="1600" b="0" i="0" u="none" strike="noStrike">
                        <a:solidFill>
                          <a:srgbClr val="000000"/>
                        </a:solidFill>
                        <a:effectLst/>
                        <a:latin typeface="Cambria" charset="0"/>
                        <a:ea typeface="Cambria" charset="0"/>
                        <a:cs typeface="Cambria" charset="0"/>
                      </a:endParaRPr>
                    </a:p>
                  </a:txBody>
                  <a:tcPr marL="0" marR="0" marT="0" marB="0" anchor="ctr">
                    <a:solidFill>
                      <a:schemeClr val="accent3">
                        <a:lumMod val="40000"/>
                        <a:lumOff val="60000"/>
                      </a:schemeClr>
                    </a:solidFill>
                  </a:tcPr>
                </a:tc>
              </a:tr>
              <a:tr h="495627">
                <a:tc>
                  <a:txBody>
                    <a:bodyPr/>
                    <a:lstStyle/>
                    <a:p>
                      <a:pPr algn="ctr" fontAlgn="b"/>
                      <a:r>
                        <a:rPr lang="hr-HR" sz="1600" u="none" strike="noStrike">
                          <a:effectLst/>
                          <a:latin typeface="Cambria" charset="0"/>
                          <a:ea typeface="Cambria" charset="0"/>
                          <a:cs typeface="Cambria" charset="0"/>
                        </a:rPr>
                        <a:t>PB2</a:t>
                      </a:r>
                      <a:endParaRPr lang="hr-HR"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is-IS" sz="1600" u="none" strike="noStrike">
                          <a:effectLst/>
                          <a:latin typeface="Cambria" charset="0"/>
                          <a:ea typeface="Cambria" charset="0"/>
                          <a:cs typeface="Cambria" charset="0"/>
                        </a:rPr>
                        <a:t>2011</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da-DK" sz="1600" u="none" strike="noStrike">
                          <a:effectLst/>
                          <a:latin typeface="Cambria" charset="0"/>
                          <a:ea typeface="Cambria" charset="0"/>
                          <a:cs typeface="Cambria" charset="0"/>
                        </a:rPr>
                        <a:t>V255I</a:t>
                      </a:r>
                      <a:endParaRPr lang="da-DK"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en-US" sz="1600" u="none" strike="noStrike" smtClean="0">
                          <a:effectLst/>
                          <a:latin typeface="Cambria" charset="0"/>
                          <a:ea typeface="Cambria" charset="0"/>
                          <a:cs typeface="Cambria" charset="0"/>
                        </a:rPr>
                        <a:t>*</a:t>
                      </a:r>
                      <a:r>
                        <a:rPr lang="mr-IN" sz="1600" u="none" strike="noStrike" smtClean="0">
                          <a:effectLst/>
                          <a:latin typeface="Cambria" charset="0"/>
                          <a:ea typeface="Cambria" charset="0"/>
                          <a:cs typeface="Cambria" charset="0"/>
                        </a:rPr>
                        <a:t>I:74;</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V:1534</a:t>
                      </a:r>
                      <a:endParaRPr lang="mr-IN"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a:effectLst/>
                          <a:latin typeface="Cambria" charset="0"/>
                          <a:ea typeface="Cambria" charset="0"/>
                          <a:cs typeface="Cambria" charset="0"/>
                        </a:rPr>
                        <a:t>I:66</a:t>
                      </a:r>
                      <a:r>
                        <a:rPr lang="mr-IN" sz="1600" u="none" strike="noStrike" smtClean="0">
                          <a:effectLst/>
                          <a:latin typeface="Cambria" charset="0"/>
                          <a:ea typeface="Cambria" charset="0"/>
                          <a:cs typeface="Cambria" charset="0"/>
                        </a:rPr>
                        <a:t>;</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V:5794</a:t>
                      </a:r>
                      <a:endParaRPr lang="mr-IN"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smtClean="0">
                          <a:effectLst/>
                          <a:latin typeface="Cambria" charset="0"/>
                          <a:ea typeface="Cambria" charset="0"/>
                          <a:cs typeface="Cambria" charset="0"/>
                        </a:rPr>
                        <a:t>I:322;</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V:2463</a:t>
                      </a:r>
                      <a:endParaRPr lang="mr-IN"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is-IS" sz="1600" u="none" strike="noStrike">
                          <a:effectLst/>
                          <a:latin typeface="Cambria" charset="0"/>
                          <a:ea typeface="Cambria" charset="0"/>
                          <a:cs typeface="Cambria" charset="0"/>
                        </a:rPr>
                        <a:t>I:297</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V:2401</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is-IS" sz="1600" u="none" strike="noStrike">
                          <a:effectLst/>
                          <a:latin typeface="Cambria" charset="0"/>
                          <a:ea typeface="Cambria" charset="0"/>
                          <a:cs typeface="Cambria" charset="0"/>
                        </a:rPr>
                        <a:t>I:268</a:t>
                      </a:r>
                      <a:r>
                        <a:rPr lang="is-IS" sz="1600" u="none" strike="noStrike" smtClean="0">
                          <a:effectLst/>
                          <a:latin typeface="Cambria" charset="0"/>
                          <a:ea typeface="Cambria" charset="0"/>
                          <a:cs typeface="Cambria" charset="0"/>
                        </a:rPr>
                        <a:t>;</a:t>
                      </a:r>
                    </a:p>
                    <a:p>
                      <a:pPr algn="ctr" fontAlgn="b"/>
                      <a:r>
                        <a:rPr lang="is-IS" sz="1600" u="none" strike="noStrike" smtClean="0">
                          <a:effectLst/>
                          <a:latin typeface="Cambria" charset="0"/>
                          <a:ea typeface="Cambria" charset="0"/>
                          <a:cs typeface="Cambria" charset="0"/>
                        </a:rPr>
                        <a:t>V:2152</a:t>
                      </a:r>
                      <a:endParaRPr lang="is-IS"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smtClean="0">
                          <a:effectLst/>
                          <a:latin typeface="Cambria" charset="0"/>
                          <a:ea typeface="Cambria" charset="0"/>
                          <a:cs typeface="Cambria" charset="0"/>
                        </a:rPr>
                        <a:t>I:97;</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V:2827</a:t>
                      </a:r>
                      <a:endParaRPr lang="mr-IN"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smtClean="0">
                          <a:effectLst/>
                          <a:latin typeface="Cambria" charset="0"/>
                          <a:ea typeface="Cambria" charset="0"/>
                          <a:cs typeface="Cambria" charset="0"/>
                        </a:rPr>
                        <a:t>I:78;</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V:2467</a:t>
                      </a:r>
                      <a:endParaRPr lang="mr-IN"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smtClean="0">
                          <a:effectLst/>
                          <a:latin typeface="Cambria" charset="0"/>
                          <a:ea typeface="Cambria" charset="0"/>
                          <a:cs typeface="Cambria" charset="0"/>
                        </a:rPr>
                        <a:t>I:38;</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V:2644</a:t>
                      </a:r>
                      <a:endParaRPr lang="mr-IN"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mr-IN" sz="1600" u="none" strike="noStrike">
                          <a:effectLst/>
                          <a:latin typeface="Cambria" charset="0"/>
                          <a:ea typeface="Cambria" charset="0"/>
                          <a:cs typeface="Cambria" charset="0"/>
                        </a:rPr>
                        <a:t>I:156</a:t>
                      </a:r>
                      <a:r>
                        <a:rPr lang="mr-IN" sz="1600" u="none" strike="noStrike" smtClean="0">
                          <a:effectLst/>
                          <a:latin typeface="Cambria" charset="0"/>
                          <a:ea typeface="Cambria" charset="0"/>
                          <a:cs typeface="Cambria" charset="0"/>
                        </a:rPr>
                        <a:t>;</a:t>
                      </a:r>
                      <a:endParaRPr lang="en-US" sz="1600" u="none" strike="noStrike" smtClean="0">
                        <a:effectLst/>
                        <a:latin typeface="Cambria" charset="0"/>
                        <a:ea typeface="Cambria" charset="0"/>
                        <a:cs typeface="Cambria" charset="0"/>
                      </a:endParaRPr>
                    </a:p>
                    <a:p>
                      <a:pPr algn="ctr" fontAlgn="b"/>
                      <a:r>
                        <a:rPr lang="mr-IN" sz="1600" u="none" strike="noStrike" smtClean="0">
                          <a:effectLst/>
                          <a:latin typeface="Cambria" charset="0"/>
                          <a:ea typeface="Cambria" charset="0"/>
                          <a:cs typeface="Cambria" charset="0"/>
                        </a:rPr>
                        <a:t>V:3693</a:t>
                      </a:r>
                      <a:endParaRPr lang="mr-IN"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algn="ctr" fontAlgn="b"/>
                      <a:r>
                        <a:rPr lang="nb-NO" sz="1600" u="none" strike="noStrike">
                          <a:effectLst/>
                          <a:latin typeface="Cambria" charset="0"/>
                          <a:ea typeface="Cambria" charset="0"/>
                          <a:cs typeface="Cambria" charset="0"/>
                        </a:rPr>
                        <a:t>5.4</a:t>
                      </a:r>
                      <a:endParaRPr lang="nb-NO" sz="1600" b="1" i="0" u="none" strike="noStrike">
                        <a:solidFill>
                          <a:srgbClr val="000000"/>
                        </a:solidFill>
                        <a:effectLst/>
                        <a:latin typeface="Cambria" charset="0"/>
                        <a:ea typeface="Cambria" charset="0"/>
                        <a:cs typeface="Cambria" charset="0"/>
                      </a:endParaRPr>
                    </a:p>
                  </a:txBody>
                  <a:tcPr marL="3173" marR="3173" marT="3173" marB="0" anchor="ctr">
                    <a:solidFill>
                      <a:schemeClr val="accent2">
                        <a:lumMod val="40000"/>
                        <a:lumOff val="60000"/>
                      </a:schemeClr>
                    </a:solidFill>
                  </a:tcPr>
                </a:tc>
                <a:tc>
                  <a:txBody>
                    <a:bodyPr/>
                    <a:lstStyle/>
                    <a:p>
                      <a:pPr marL="0" marR="0" indent="0" algn="ctr" defTabSz="3291279"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mbria" charset="0"/>
                          <a:ea typeface="Cambria" charset="0"/>
                          <a:cs typeface="Cambria" charset="0"/>
                        </a:rPr>
                        <a:t>--</a:t>
                      </a:r>
                    </a:p>
                  </a:txBody>
                  <a:tcPr marL="3173" marR="3173" marT="3173" marB="0" anchor="ctr">
                    <a:solidFill>
                      <a:schemeClr val="accent2">
                        <a:lumMod val="40000"/>
                        <a:lumOff val="60000"/>
                      </a:schemeClr>
                    </a:solidFill>
                  </a:tcPr>
                </a:tc>
              </a:tr>
            </a:tbl>
          </a:graphicData>
        </a:graphic>
      </p:graphicFrame>
      <p:pic>
        <p:nvPicPr>
          <p:cNvPr id="6" name="Picture 5"/>
          <p:cNvPicPr>
            <a:picLocks noChangeAspect="1"/>
          </p:cNvPicPr>
          <p:nvPr/>
        </p:nvPicPr>
        <p:blipFill rotWithShape="1">
          <a:blip r:embed="rId10">
            <a:extLst>
              <a:ext uri="{28A0092B-C50C-407E-A947-70E740481C1C}">
                <a14:useLocalDpi xmlns:a14="http://schemas.microsoft.com/office/drawing/2010/main" val="0"/>
              </a:ext>
            </a:extLst>
          </a:blip>
          <a:srcRect r="25797"/>
          <a:stretch/>
        </p:blipFill>
        <p:spPr>
          <a:xfrm>
            <a:off x="19507200" y="15011400"/>
            <a:ext cx="7616587" cy="7548595"/>
          </a:xfrm>
          <a:prstGeom prst="rect">
            <a:avLst/>
          </a:prstGeom>
        </p:spPr>
      </p:pic>
      <p:pic>
        <p:nvPicPr>
          <p:cNvPr id="7" name="Picture 6"/>
          <p:cNvPicPr>
            <a:picLocks noChangeAspect="1"/>
          </p:cNvPicPr>
          <p:nvPr/>
        </p:nvPicPr>
        <p:blipFill rotWithShape="1">
          <a:blip r:embed="rId11">
            <a:extLst>
              <a:ext uri="{28A0092B-C50C-407E-A947-70E740481C1C}">
                <a14:useLocalDpi xmlns:a14="http://schemas.microsoft.com/office/drawing/2010/main" val="0"/>
              </a:ext>
            </a:extLst>
          </a:blip>
          <a:srcRect b="14020"/>
          <a:stretch/>
        </p:blipFill>
        <p:spPr>
          <a:xfrm>
            <a:off x="14706600" y="22765428"/>
            <a:ext cx="10075203" cy="6370541"/>
          </a:xfrm>
          <a:prstGeom prst="rect">
            <a:avLst/>
          </a:prstGeom>
        </p:spPr>
      </p:pic>
      <p:sp>
        <p:nvSpPr>
          <p:cNvPr id="15" name="TextBox 14"/>
          <p:cNvSpPr txBox="1"/>
          <p:nvPr/>
        </p:nvSpPr>
        <p:spPr>
          <a:xfrm>
            <a:off x="19511865" y="15163800"/>
            <a:ext cx="833535" cy="584775"/>
          </a:xfrm>
          <a:prstGeom prst="rect">
            <a:avLst/>
          </a:prstGeom>
          <a:noFill/>
        </p:spPr>
        <p:txBody>
          <a:bodyPr wrap="square" rtlCol="0">
            <a:spAutoFit/>
          </a:bodyPr>
          <a:lstStyle/>
          <a:p>
            <a:r>
              <a:rPr lang="en-US" sz="3200" smtClean="0"/>
              <a:t>A</a:t>
            </a:r>
            <a:endParaRPr lang="en-US" sz="3200"/>
          </a:p>
        </p:txBody>
      </p:sp>
      <p:sp>
        <p:nvSpPr>
          <p:cNvPr id="37" name="TextBox 36"/>
          <p:cNvSpPr txBox="1"/>
          <p:nvPr/>
        </p:nvSpPr>
        <p:spPr>
          <a:xfrm>
            <a:off x="15227739" y="22249296"/>
            <a:ext cx="838200" cy="584775"/>
          </a:xfrm>
          <a:prstGeom prst="rect">
            <a:avLst/>
          </a:prstGeom>
          <a:noFill/>
        </p:spPr>
        <p:txBody>
          <a:bodyPr wrap="square" rtlCol="0">
            <a:spAutoFit/>
          </a:bodyPr>
          <a:lstStyle/>
          <a:p>
            <a:r>
              <a:rPr lang="en-US" sz="3200"/>
              <a:t>B</a:t>
            </a:r>
          </a:p>
        </p:txBody>
      </p:sp>
      <p:sp>
        <p:nvSpPr>
          <p:cNvPr id="22" name="TextBox 21"/>
          <p:cNvSpPr txBox="1"/>
          <p:nvPr/>
        </p:nvSpPr>
        <p:spPr>
          <a:xfrm>
            <a:off x="29718000" y="12150804"/>
            <a:ext cx="12879828" cy="1107996"/>
          </a:xfrm>
          <a:prstGeom prst="rect">
            <a:avLst/>
          </a:prstGeom>
          <a:noFill/>
        </p:spPr>
        <p:txBody>
          <a:bodyPr wrap="square" rtlCol="0">
            <a:spAutoFit/>
          </a:bodyPr>
          <a:lstStyle/>
          <a:p>
            <a:r>
              <a:rPr lang="en-US" sz="2200" b="1" dirty="0" smtClean="0"/>
              <a:t>Table 1: </a:t>
            </a:r>
            <a:r>
              <a:rPr lang="en-US" sz="2200" dirty="0" smtClean="0"/>
              <a:t>Subset of data produced by minor variant analysis. Frequency columns refer to frequencies calculated at the global level from all hosts. (*) denotes the first year the minor variant appeared in humans. Row colors indicate category of substitution in humans.</a:t>
            </a:r>
          </a:p>
        </p:txBody>
      </p:sp>
      <p:graphicFrame>
        <p:nvGraphicFramePr>
          <p:cNvPr id="38" name="Table 37"/>
          <p:cNvGraphicFramePr>
            <a:graphicFrameLocks noGrp="1"/>
          </p:cNvGraphicFramePr>
          <p:nvPr>
            <p:extLst>
              <p:ext uri="{D42A27DB-BD31-4B8C-83A1-F6EECF244321}">
                <p14:modId xmlns:p14="http://schemas.microsoft.com/office/powerpoint/2010/main" val="1179284082"/>
              </p:ext>
            </p:extLst>
          </p:nvPr>
        </p:nvGraphicFramePr>
        <p:xfrm>
          <a:off x="27772655" y="16992664"/>
          <a:ext cx="1611880" cy="4460033"/>
        </p:xfrm>
        <a:graphic>
          <a:graphicData uri="http://schemas.openxmlformats.org/drawingml/2006/table">
            <a:tbl>
              <a:tblPr firstRow="1" bandRow="1">
                <a:tableStyleId>{2D5ABB26-0587-4C30-8999-92F81FD0307C}</a:tableStyleId>
              </a:tblPr>
              <a:tblGrid>
                <a:gridCol w="1107147"/>
                <a:gridCol w="504733"/>
              </a:tblGrid>
              <a:tr h="881556">
                <a:tc>
                  <a:txBody>
                    <a:bodyPr/>
                    <a:lstStyle/>
                    <a:p>
                      <a:r>
                        <a:rPr lang="en-US" sz="1350" b="0" dirty="0" smtClean="0">
                          <a:latin typeface="Cambria" charset="0"/>
                          <a:ea typeface="Cambria" charset="0"/>
                          <a:cs typeface="Cambria" charset="0"/>
                        </a:rPr>
                        <a:t>Already in majority</a:t>
                      </a:r>
                      <a:endParaRPr lang="en-US" sz="1350" b="0" dirty="0">
                        <a:solidFill>
                          <a:schemeClr val="tx1"/>
                        </a:solidFill>
                        <a:latin typeface="Cambria" charset="0"/>
                        <a:ea typeface="Cambria" charset="0"/>
                        <a:cs typeface="Cambria"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350" b="0" dirty="0">
                        <a:latin typeface="Cambria" charset="0"/>
                        <a:ea typeface="Cambria" charset="0"/>
                        <a:cs typeface="Cambria"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881556">
                <a:tc>
                  <a:txBody>
                    <a:bodyPr/>
                    <a:lstStyle/>
                    <a:p>
                      <a:r>
                        <a:rPr lang="en-US" sz="1350" b="0" dirty="0" smtClean="0">
                          <a:latin typeface="Cambria" charset="0"/>
                          <a:ea typeface="Cambria" charset="0"/>
                          <a:cs typeface="Cambria" charset="0"/>
                        </a:rPr>
                        <a:t>Emerging, low frequency</a:t>
                      </a:r>
                      <a:endParaRPr lang="en-US" sz="1350" b="0" dirty="0">
                        <a:solidFill>
                          <a:schemeClr val="tx1"/>
                        </a:solidFill>
                        <a:latin typeface="Cambria" charset="0"/>
                        <a:ea typeface="Cambria" charset="0"/>
                        <a:cs typeface="Cambria"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350" b="0" dirty="0">
                        <a:latin typeface="Cambria" charset="0"/>
                        <a:ea typeface="Cambria" charset="0"/>
                        <a:cs typeface="Cambria"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881556">
                <a:tc>
                  <a:txBody>
                    <a:bodyPr/>
                    <a:lstStyle/>
                    <a:p>
                      <a:pPr marL="0" marR="0" indent="0" algn="l" defTabSz="3291279" rtl="0" eaLnBrk="1" fontAlgn="auto" latinLnBrk="0" hangingPunct="1">
                        <a:lnSpc>
                          <a:spcPct val="100000"/>
                        </a:lnSpc>
                        <a:spcBef>
                          <a:spcPts val="0"/>
                        </a:spcBef>
                        <a:spcAft>
                          <a:spcPts val="0"/>
                        </a:spcAft>
                        <a:buClrTx/>
                        <a:buSzTx/>
                        <a:buFontTx/>
                        <a:buNone/>
                        <a:tabLst/>
                        <a:defRPr/>
                      </a:pPr>
                      <a:r>
                        <a:rPr lang="en-US" sz="1350" b="0" dirty="0" smtClean="0">
                          <a:latin typeface="Cambria" charset="0"/>
                          <a:ea typeface="Cambria" charset="0"/>
                          <a:cs typeface="Cambria" charset="0"/>
                        </a:rPr>
                        <a:t>Emerging, high frequency</a:t>
                      </a:r>
                      <a:endParaRPr lang="en-US" sz="1350" b="0" dirty="0" smtClean="0">
                        <a:solidFill>
                          <a:schemeClr val="tx1"/>
                        </a:solidFill>
                        <a:latin typeface="Cambria" charset="0"/>
                        <a:ea typeface="Cambria" charset="0"/>
                        <a:cs typeface="Cambria"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350" b="0" dirty="0">
                        <a:latin typeface="Cambria" charset="0"/>
                        <a:ea typeface="Cambria" charset="0"/>
                        <a:cs typeface="Cambria"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933809">
                <a:tc>
                  <a:txBody>
                    <a:bodyPr/>
                    <a:lstStyle/>
                    <a:p>
                      <a:r>
                        <a:rPr lang="en-US" sz="1350" b="0" dirty="0" smtClean="0">
                          <a:latin typeface="Cambria" charset="0"/>
                          <a:ea typeface="Cambria" charset="0"/>
                          <a:cs typeface="Cambria" charset="0"/>
                        </a:rPr>
                        <a:t>Re-emerging, low frequency</a:t>
                      </a:r>
                      <a:endParaRPr lang="en-US" sz="1350" b="0" dirty="0">
                        <a:solidFill>
                          <a:schemeClr val="tx1"/>
                        </a:solidFill>
                        <a:latin typeface="Cambria" charset="0"/>
                        <a:ea typeface="Cambria" charset="0"/>
                        <a:cs typeface="Cambria"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350" b="0" dirty="0">
                        <a:latin typeface="Cambria" charset="0"/>
                        <a:ea typeface="Cambria" charset="0"/>
                        <a:cs typeface="Cambria"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881556">
                <a:tc>
                  <a:txBody>
                    <a:bodyPr/>
                    <a:lstStyle/>
                    <a:p>
                      <a:pPr marL="0" marR="0" indent="0" algn="l" defTabSz="3291279" rtl="0" eaLnBrk="1" fontAlgn="auto" latinLnBrk="0" hangingPunct="1">
                        <a:lnSpc>
                          <a:spcPct val="100000"/>
                        </a:lnSpc>
                        <a:spcBef>
                          <a:spcPts val="0"/>
                        </a:spcBef>
                        <a:spcAft>
                          <a:spcPts val="0"/>
                        </a:spcAft>
                        <a:buClrTx/>
                        <a:buSzTx/>
                        <a:buFontTx/>
                        <a:buNone/>
                        <a:tabLst/>
                        <a:defRPr/>
                      </a:pPr>
                      <a:r>
                        <a:rPr lang="en-US" sz="1350" b="0" dirty="0" smtClean="0">
                          <a:latin typeface="Cambria" charset="0"/>
                          <a:ea typeface="Cambria" charset="0"/>
                          <a:cs typeface="Cambria" charset="0"/>
                        </a:rPr>
                        <a:t>Never emerges</a:t>
                      </a:r>
                      <a:endParaRPr lang="en-US" sz="1350" b="0" dirty="0" smtClean="0">
                        <a:solidFill>
                          <a:schemeClr val="tx1"/>
                        </a:solidFill>
                        <a:latin typeface="Cambria" charset="0"/>
                        <a:ea typeface="Cambria" charset="0"/>
                        <a:cs typeface="Cambria"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350" b="0" dirty="0">
                        <a:latin typeface="Cambria" charset="0"/>
                        <a:ea typeface="Cambria" charset="0"/>
                        <a:cs typeface="Cambria"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8" name="Picture 7"/>
          <p:cNvPicPr>
            <a:picLocks noChangeAspect="1"/>
          </p:cNvPicPr>
          <p:nvPr/>
        </p:nvPicPr>
        <p:blipFill rotWithShape="1">
          <a:blip r:embed="rId12">
            <a:extLst>
              <a:ext uri="{28A0092B-C50C-407E-A947-70E740481C1C}">
                <a14:useLocalDpi xmlns:a14="http://schemas.microsoft.com/office/drawing/2010/main" val="0"/>
              </a:ext>
            </a:extLst>
          </a:blip>
          <a:srcRect r="17799" b="4758"/>
          <a:stretch/>
        </p:blipFill>
        <p:spPr>
          <a:xfrm>
            <a:off x="15430500" y="4328982"/>
            <a:ext cx="12836006" cy="8365008"/>
          </a:xfrm>
          <a:prstGeom prst="rect">
            <a:avLst/>
          </a:prstGeom>
        </p:spPr>
      </p:pic>
      <p:pic>
        <p:nvPicPr>
          <p:cNvPr id="24" name="Picture 23"/>
          <p:cNvPicPr>
            <a:picLocks noChangeAspect="1"/>
          </p:cNvPicPr>
          <p:nvPr/>
        </p:nvPicPr>
        <p:blipFill rotWithShape="1">
          <a:blip r:embed="rId13">
            <a:extLst>
              <a:ext uri="{28A0092B-C50C-407E-A947-70E740481C1C}">
                <a14:useLocalDpi xmlns:a14="http://schemas.microsoft.com/office/drawing/2010/main" val="0"/>
              </a:ext>
            </a:extLst>
          </a:blip>
          <a:srcRect t="1778" r="30080"/>
          <a:stretch/>
        </p:blipFill>
        <p:spPr>
          <a:xfrm>
            <a:off x="32766000" y="4182679"/>
            <a:ext cx="4311320" cy="3933873"/>
          </a:xfrm>
          <a:prstGeom prst="rect">
            <a:avLst/>
          </a:prstGeom>
        </p:spPr>
      </p:pic>
      <p:pic>
        <p:nvPicPr>
          <p:cNvPr id="39" name="Picture 38"/>
          <p:cNvPicPr>
            <a:picLocks noChangeAspect="1"/>
          </p:cNvPicPr>
          <p:nvPr/>
        </p:nvPicPr>
        <p:blipFill rotWithShape="1">
          <a:blip r:embed="rId14">
            <a:extLst>
              <a:ext uri="{28A0092B-C50C-407E-A947-70E740481C1C}">
                <a14:useLocalDpi xmlns:a14="http://schemas.microsoft.com/office/drawing/2010/main" val="0"/>
              </a:ext>
            </a:extLst>
          </a:blip>
          <a:srcRect r="30141"/>
          <a:stretch/>
        </p:blipFill>
        <p:spPr>
          <a:xfrm>
            <a:off x="32766000" y="8077200"/>
            <a:ext cx="4196836" cy="4005072"/>
          </a:xfrm>
          <a:prstGeom prst="rect">
            <a:avLst/>
          </a:prstGeom>
        </p:spPr>
      </p:pic>
      <p:pic>
        <p:nvPicPr>
          <p:cNvPr id="41" name="Picture 40"/>
          <p:cNvPicPr>
            <a:picLocks noChangeAspect="1"/>
          </p:cNvPicPr>
          <p:nvPr/>
        </p:nvPicPr>
        <p:blipFill rotWithShape="1">
          <a:blip r:embed="rId15">
            <a:extLst>
              <a:ext uri="{28A0092B-C50C-407E-A947-70E740481C1C}">
                <a14:useLocalDpi xmlns:a14="http://schemas.microsoft.com/office/drawing/2010/main" val="0"/>
              </a:ext>
            </a:extLst>
          </a:blip>
          <a:srcRect t="1695" r="29920"/>
          <a:stretch/>
        </p:blipFill>
        <p:spPr>
          <a:xfrm>
            <a:off x="36962836" y="4182678"/>
            <a:ext cx="4210115" cy="3937193"/>
          </a:xfrm>
          <a:prstGeom prst="rect">
            <a:avLst/>
          </a:prstGeom>
        </p:spPr>
      </p:pic>
      <p:pic>
        <p:nvPicPr>
          <p:cNvPr id="47" name="Picture 46"/>
          <p:cNvPicPr>
            <a:picLocks noChangeAspect="1"/>
          </p:cNvPicPr>
          <p:nvPr/>
        </p:nvPicPr>
        <p:blipFill rotWithShape="1">
          <a:blip r:embed="rId16">
            <a:extLst>
              <a:ext uri="{28A0092B-C50C-407E-A947-70E740481C1C}">
                <a14:useLocalDpi xmlns:a14="http://schemas.microsoft.com/office/drawing/2010/main" val="0"/>
              </a:ext>
            </a:extLst>
          </a:blip>
          <a:srcRect l="70833" t="24659" b="25000"/>
          <a:stretch/>
        </p:blipFill>
        <p:spPr>
          <a:xfrm>
            <a:off x="41168450" y="7296213"/>
            <a:ext cx="1431648" cy="1647318"/>
          </a:xfrm>
          <a:prstGeom prst="rect">
            <a:avLst/>
          </a:prstGeom>
        </p:spPr>
      </p:pic>
      <p:pic>
        <p:nvPicPr>
          <p:cNvPr id="48" name="Picture 47"/>
          <p:cNvPicPr>
            <a:picLocks noChangeAspect="1"/>
          </p:cNvPicPr>
          <p:nvPr/>
        </p:nvPicPr>
        <p:blipFill rotWithShape="1">
          <a:blip r:embed="rId17">
            <a:extLst>
              <a:ext uri="{28A0092B-C50C-407E-A947-70E740481C1C}">
                <a14:useLocalDpi xmlns:a14="http://schemas.microsoft.com/office/drawing/2010/main" val="0"/>
              </a:ext>
            </a:extLst>
          </a:blip>
          <a:srcRect r="29919"/>
          <a:stretch/>
        </p:blipFill>
        <p:spPr>
          <a:xfrm>
            <a:off x="36919712" y="8077200"/>
            <a:ext cx="4248738" cy="4005072"/>
          </a:xfrm>
          <a:prstGeom prst="rect">
            <a:avLst/>
          </a:prstGeom>
        </p:spPr>
      </p:pic>
    </p:spTree>
    <p:extLst>
      <p:ext uri="{BB962C8B-B14F-4D97-AF65-F5344CB8AC3E}">
        <p14:creationId xmlns:p14="http://schemas.microsoft.com/office/powerpoint/2010/main" val="2251251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7631</TotalTime>
  <Words>1890</Words>
  <Application>Microsoft Macintosh PowerPoint</Application>
  <PresentationFormat>Custom</PresentationFormat>
  <Paragraphs>471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Cambria</vt:lpstr>
      <vt:lpstr>Mangal</vt:lpstr>
      <vt:lpstr>Arial</vt:lpstr>
      <vt:lpstr>Office Theme</vt:lpstr>
      <vt:lpstr>PowerPoint Presentation</vt:lpstr>
    </vt:vector>
  </TitlesOfParts>
  <Company>Genigraphics LLC</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Jay Larson</dc:creator>
  <dc:description>Quality poster printing
www.genigraphics.com
1-800-790-4001</dc:description>
  <cp:lastModifiedBy>Roth, Emma</cp:lastModifiedBy>
  <cp:revision>209</cp:revision>
  <cp:lastPrinted>2017-08-11T22:37:50Z</cp:lastPrinted>
  <dcterms:created xsi:type="dcterms:W3CDTF">2013-02-10T21:14:48Z</dcterms:created>
  <dcterms:modified xsi:type="dcterms:W3CDTF">2017-08-15T18:06:34Z</dcterms:modified>
</cp:coreProperties>
</file>